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Montserrat SemiBold" panose="020B0604020202020204" charset="-52"/>
      <p:regular r:id="rId17"/>
      <p:bold r:id="rId18"/>
      <p:italic r:id="rId19"/>
      <p:boldItalic r:id="rId20"/>
    </p:embeddedFont>
    <p:embeddedFont>
      <p:font typeface="Montserrat" panose="020B0604020202020204" charset="-52"/>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BuUv1JNCpuJ4SAHMxzRTBwz8Nr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55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30d12b77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230d12b77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30d12b7779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230d12b7779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30d12b7779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230d12b7779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30d12b7779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g230d12b7779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30d12b7779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230d12b7779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30d12b7779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230d12b7779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30d12b7779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g230d12b7779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30d12b7779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g230d12b7779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30d12b7779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g230d12b7779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30d12b7779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230d12b7779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30d12b7779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230d12b7779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a:spLocks noGrp="1"/>
          </p:cNvSpPr>
          <p:nvPr>
            <p:ph type="pic" idx="2"/>
          </p:nvPr>
        </p:nvSpPr>
        <p:spPr>
          <a:xfrm>
            <a:off x="5183188" y="987425"/>
            <a:ext cx="6172200" cy="4873625"/>
          </a:xfrm>
          <a:prstGeom prst="rect">
            <a:avLst/>
          </a:prstGeom>
          <a:noFill/>
          <a:ln>
            <a:noFill/>
          </a:ln>
        </p:spPr>
      </p:sp>
      <p:sp>
        <p:nvSpPr>
          <p:cNvPr id="64" name="Google Shape;64;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grants.vzaemo.diia.gov.ua/contests"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mailto:vvgoi@ispf.gov.ua"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facebook.com/fszoiukraine" TargetMode="External"/><Relationship Id="rId5" Type="http://schemas.openxmlformats.org/officeDocument/2006/relationships/hyperlink" Target="https://www.ispf.gov.ua/" TargetMode="External"/><Relationship Id="rId4" Type="http://schemas.openxmlformats.org/officeDocument/2006/relationships/image" Target="../media/image3.pn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g230d12b7779_0_0"/>
          <p:cNvPicPr preferRelativeResize="0"/>
          <p:nvPr/>
        </p:nvPicPr>
        <p:blipFill rotWithShape="1">
          <a:blip r:embed="rId3">
            <a:alphaModFix/>
          </a:blip>
          <a:srcRect/>
          <a:stretch/>
        </p:blipFill>
        <p:spPr>
          <a:xfrm flipH="1">
            <a:off x="425513" y="467789"/>
            <a:ext cx="4312858" cy="6008137"/>
          </a:xfrm>
          <a:prstGeom prst="rect">
            <a:avLst/>
          </a:prstGeom>
          <a:noFill/>
          <a:ln>
            <a:noFill/>
          </a:ln>
        </p:spPr>
      </p:pic>
      <p:pic>
        <p:nvPicPr>
          <p:cNvPr id="85" name="Google Shape;85;g230d12b7779_0_0"/>
          <p:cNvPicPr preferRelativeResize="0"/>
          <p:nvPr/>
        </p:nvPicPr>
        <p:blipFill rotWithShape="1">
          <a:blip r:embed="rId4">
            <a:alphaModFix/>
          </a:blip>
          <a:srcRect/>
          <a:stretch/>
        </p:blipFill>
        <p:spPr>
          <a:xfrm rot="5400000" flipH="1">
            <a:off x="2545111" y="-212185"/>
            <a:ext cx="4174116" cy="4598484"/>
          </a:xfrm>
          <a:prstGeom prst="rect">
            <a:avLst/>
          </a:prstGeom>
          <a:noFill/>
          <a:ln>
            <a:noFill/>
          </a:ln>
        </p:spPr>
      </p:pic>
      <p:sp>
        <p:nvSpPr>
          <p:cNvPr id="86" name="Google Shape;86;g230d12b7779_0_0"/>
          <p:cNvSpPr txBox="1">
            <a:spLocks noGrp="1"/>
          </p:cNvSpPr>
          <p:nvPr>
            <p:ph type="ctrTitle"/>
          </p:nvPr>
        </p:nvSpPr>
        <p:spPr>
          <a:xfrm>
            <a:off x="5343994" y="3241899"/>
            <a:ext cx="6108600" cy="1435610"/>
          </a:xfrm>
          <a:prstGeom prst="rect">
            <a:avLst/>
          </a:prstGeom>
          <a:noFill/>
          <a:ln>
            <a:noFill/>
          </a:ln>
        </p:spPr>
        <p:txBody>
          <a:bodyPr spcFirstLastPara="1" wrap="square" lIns="91425" tIns="45700" rIns="91425" bIns="45700" anchor="b" anchorCtr="0">
            <a:noAutofit/>
          </a:bodyPr>
          <a:lstStyle/>
          <a:p>
            <a:pPr lvl="0">
              <a:buClr>
                <a:srgbClr val="2EB135"/>
              </a:buClr>
              <a:buSzPts val="3200"/>
            </a:pPr>
            <a:r>
              <a:rPr lang="ru-RU" sz="3200" b="1" dirty="0" err="1">
                <a:solidFill>
                  <a:schemeClr val="accent6">
                    <a:lumMod val="75000"/>
                  </a:schemeClr>
                </a:solidFill>
                <a:latin typeface="Montserrat"/>
                <a:ea typeface="Montserrat"/>
                <a:cs typeface="Montserrat"/>
                <a:sym typeface="Montserrat"/>
              </a:rPr>
              <a:t>Фінансова</a:t>
            </a:r>
            <a:r>
              <a:rPr lang="ru-RU" sz="3200" b="1" dirty="0">
                <a:solidFill>
                  <a:schemeClr val="accent6">
                    <a:lumMod val="75000"/>
                  </a:schemeClr>
                </a:solidFill>
                <a:latin typeface="Montserrat"/>
                <a:ea typeface="Montserrat"/>
                <a:cs typeface="Montserrat"/>
                <a:sym typeface="Montserrat"/>
              </a:rPr>
              <a:t> </a:t>
            </a:r>
            <a:r>
              <a:rPr lang="ru-RU" sz="3200" b="1" dirty="0" err="1">
                <a:solidFill>
                  <a:schemeClr val="accent6">
                    <a:lumMod val="75000"/>
                  </a:schemeClr>
                </a:solidFill>
                <a:latin typeface="Montserrat"/>
                <a:ea typeface="Montserrat"/>
                <a:cs typeface="Montserrat"/>
                <a:sym typeface="Montserrat"/>
              </a:rPr>
              <a:t>підтримка</a:t>
            </a:r>
            <a:r>
              <a:rPr lang="ru-RU" sz="3200" b="1" dirty="0">
                <a:solidFill>
                  <a:schemeClr val="accent6">
                    <a:lumMod val="75000"/>
                  </a:schemeClr>
                </a:solidFill>
                <a:latin typeface="Montserrat"/>
                <a:ea typeface="Montserrat"/>
                <a:cs typeface="Montserrat"/>
                <a:sym typeface="Montserrat"/>
              </a:rPr>
              <a:t> </a:t>
            </a:r>
            <a:r>
              <a:rPr lang="ru-RU" sz="3200" b="1" dirty="0" err="1">
                <a:solidFill>
                  <a:schemeClr val="accent6">
                    <a:lumMod val="75000"/>
                  </a:schemeClr>
                </a:solidFill>
                <a:latin typeface="Montserrat"/>
                <a:ea typeface="Montserrat"/>
                <a:cs typeface="Montserrat"/>
                <a:sym typeface="Montserrat"/>
              </a:rPr>
              <a:t>громадських</a:t>
            </a:r>
            <a:r>
              <a:rPr lang="ru-RU" sz="3200" b="1" dirty="0">
                <a:solidFill>
                  <a:schemeClr val="accent6">
                    <a:lumMod val="75000"/>
                  </a:schemeClr>
                </a:solidFill>
                <a:latin typeface="Montserrat"/>
                <a:ea typeface="Montserrat"/>
                <a:cs typeface="Montserrat"/>
                <a:sym typeface="Montserrat"/>
              </a:rPr>
              <a:t> </a:t>
            </a:r>
            <a:r>
              <a:rPr lang="ru-RU" sz="3200" b="1" dirty="0" err="1">
                <a:solidFill>
                  <a:schemeClr val="accent6">
                    <a:lumMod val="75000"/>
                  </a:schemeClr>
                </a:solidFill>
                <a:latin typeface="Montserrat"/>
                <a:ea typeface="Montserrat"/>
                <a:cs typeface="Montserrat"/>
                <a:sym typeface="Montserrat"/>
              </a:rPr>
              <a:t>об’єднань</a:t>
            </a:r>
            <a:r>
              <a:rPr lang="ru-RU" sz="3200" b="1" dirty="0">
                <a:solidFill>
                  <a:schemeClr val="accent6">
                    <a:lumMod val="75000"/>
                  </a:schemeClr>
                </a:solidFill>
                <a:latin typeface="Montserrat"/>
                <a:ea typeface="Montserrat"/>
                <a:cs typeface="Montserrat"/>
                <a:sym typeface="Montserrat"/>
              </a:rPr>
              <a:t> для </a:t>
            </a:r>
            <a:r>
              <a:rPr lang="ru-RU" sz="3200" b="1" dirty="0" err="1">
                <a:solidFill>
                  <a:schemeClr val="accent6">
                    <a:lumMod val="75000"/>
                  </a:schemeClr>
                </a:solidFill>
                <a:latin typeface="Montserrat"/>
                <a:ea typeface="Montserrat"/>
                <a:cs typeface="Montserrat"/>
                <a:sym typeface="Montserrat"/>
              </a:rPr>
              <a:t>надання</a:t>
            </a:r>
            <a:r>
              <a:rPr lang="ru-RU" sz="3200" b="1" dirty="0">
                <a:solidFill>
                  <a:schemeClr val="accent6">
                    <a:lumMod val="75000"/>
                  </a:schemeClr>
                </a:solidFill>
                <a:latin typeface="Montserrat"/>
                <a:ea typeface="Montserrat"/>
                <a:cs typeface="Montserrat"/>
                <a:sym typeface="Montserrat"/>
              </a:rPr>
              <a:t> </a:t>
            </a:r>
            <a:r>
              <a:rPr lang="ru-RU" sz="3200" b="1" dirty="0" err="1">
                <a:solidFill>
                  <a:schemeClr val="accent6">
                    <a:lumMod val="75000"/>
                  </a:schemeClr>
                </a:solidFill>
                <a:latin typeface="Montserrat"/>
                <a:ea typeface="Montserrat"/>
                <a:cs typeface="Montserrat"/>
                <a:sym typeface="Montserrat"/>
              </a:rPr>
              <a:t>соціальних</a:t>
            </a:r>
            <a:r>
              <a:rPr lang="ru-RU" sz="3200" b="1" dirty="0">
                <a:solidFill>
                  <a:schemeClr val="accent6">
                    <a:lumMod val="75000"/>
                  </a:schemeClr>
                </a:solidFill>
                <a:latin typeface="Montserrat"/>
                <a:ea typeface="Montserrat"/>
                <a:cs typeface="Montserrat"/>
                <a:sym typeface="Montserrat"/>
              </a:rPr>
              <a:t> </a:t>
            </a:r>
            <a:r>
              <a:rPr lang="ru-RU" sz="3200" b="1" dirty="0" err="1">
                <a:solidFill>
                  <a:schemeClr val="accent6">
                    <a:lumMod val="75000"/>
                  </a:schemeClr>
                </a:solidFill>
                <a:latin typeface="Montserrat"/>
                <a:ea typeface="Montserrat"/>
                <a:cs typeface="Montserrat"/>
                <a:sym typeface="Montserrat"/>
              </a:rPr>
              <a:t>послуг</a:t>
            </a:r>
            <a:r>
              <a:rPr lang="ru-RU" sz="3200" b="1" dirty="0">
                <a:solidFill>
                  <a:schemeClr val="accent6">
                    <a:lumMod val="75000"/>
                  </a:schemeClr>
                </a:solidFill>
                <a:latin typeface="Montserrat"/>
                <a:ea typeface="Montserrat"/>
                <a:cs typeface="Montserrat"/>
                <a:sym typeface="Montserrat"/>
              </a:rPr>
              <a:t> особам з </a:t>
            </a:r>
            <a:r>
              <a:rPr lang="ru-RU" sz="3200" b="1" dirty="0" err="1">
                <a:solidFill>
                  <a:schemeClr val="accent6">
                    <a:lumMod val="75000"/>
                  </a:schemeClr>
                </a:solidFill>
                <a:latin typeface="Montserrat"/>
                <a:ea typeface="Montserrat"/>
                <a:cs typeface="Montserrat"/>
                <a:sym typeface="Montserrat"/>
              </a:rPr>
              <a:t>інвалідністю</a:t>
            </a:r>
            <a:endParaRPr sz="3200" b="1" dirty="0">
              <a:solidFill>
                <a:schemeClr val="accent6">
                  <a:lumMod val="75000"/>
                </a:schemeClr>
              </a:solidFill>
              <a:latin typeface="Montserrat"/>
              <a:ea typeface="Montserrat"/>
              <a:cs typeface="Montserrat"/>
              <a:sym typeface="Montserrat"/>
            </a:endParaRPr>
          </a:p>
        </p:txBody>
      </p:sp>
      <p:pic>
        <p:nvPicPr>
          <p:cNvPr id="87" name="Google Shape;87;g230d12b7779_0_0"/>
          <p:cNvPicPr preferRelativeResize="0"/>
          <p:nvPr/>
        </p:nvPicPr>
        <p:blipFill rotWithShape="1">
          <a:blip r:embed="rId5">
            <a:alphaModFix/>
          </a:blip>
          <a:srcRect/>
          <a:stretch/>
        </p:blipFill>
        <p:spPr>
          <a:xfrm flipH="1">
            <a:off x="10092840" y="506320"/>
            <a:ext cx="1611660" cy="1177751"/>
          </a:xfrm>
          <a:prstGeom prst="rect">
            <a:avLst/>
          </a:prstGeom>
          <a:noFill/>
          <a:ln>
            <a:noFill/>
          </a:ln>
        </p:spPr>
      </p:pic>
      <p:sp>
        <p:nvSpPr>
          <p:cNvPr id="88" name="Google Shape;88;g230d12b7779_0_0"/>
          <p:cNvSpPr txBox="1"/>
          <p:nvPr/>
        </p:nvSpPr>
        <p:spPr>
          <a:xfrm>
            <a:off x="7982314" y="614731"/>
            <a:ext cx="2565300" cy="463800"/>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55274F"/>
              </a:buClr>
              <a:buSzPts val="1800"/>
              <a:buFont typeface="Montserrat"/>
              <a:buNone/>
            </a:pPr>
            <a:endParaRPr sz="1800" b="0" i="0" u="none" strike="noStrike" cap="none" dirty="0">
              <a:solidFill>
                <a:srgbClr val="55274F"/>
              </a:solidFill>
              <a:latin typeface="Calibri"/>
              <a:ea typeface="Calibri"/>
              <a:cs typeface="Calibri"/>
              <a:sym typeface="Calibri"/>
            </a:endParaRPr>
          </a:p>
        </p:txBody>
      </p:sp>
      <p:pic>
        <p:nvPicPr>
          <p:cNvPr id="89" name="Google Shape;89;g230d12b7779_0_0"/>
          <p:cNvPicPr preferRelativeResize="0"/>
          <p:nvPr/>
        </p:nvPicPr>
        <p:blipFill rotWithShape="1">
          <a:blip r:embed="rId6">
            <a:alphaModFix/>
          </a:blip>
          <a:srcRect/>
          <a:stretch/>
        </p:blipFill>
        <p:spPr>
          <a:xfrm>
            <a:off x="1270488" y="4405205"/>
            <a:ext cx="2961239" cy="1383530"/>
          </a:xfrm>
          <a:prstGeom prst="rect">
            <a:avLst/>
          </a:prstGeom>
          <a:noFill/>
          <a:ln>
            <a:noFill/>
          </a:ln>
        </p:spPr>
      </p:pic>
      <p:pic>
        <p:nvPicPr>
          <p:cNvPr id="90" name="Google Shape;90;g230d12b7779_0_0"/>
          <p:cNvPicPr preferRelativeResize="0"/>
          <p:nvPr/>
        </p:nvPicPr>
        <p:blipFill rotWithShape="1">
          <a:blip r:embed="rId7">
            <a:alphaModFix/>
          </a:blip>
          <a:srcRect/>
          <a:stretch/>
        </p:blipFill>
        <p:spPr>
          <a:xfrm>
            <a:off x="4037846" y="5847603"/>
            <a:ext cx="7414750" cy="569453"/>
          </a:xfrm>
          <a:prstGeom prst="rect">
            <a:avLst/>
          </a:prstGeom>
          <a:noFill/>
          <a:ln>
            <a:noFill/>
          </a:ln>
        </p:spPr>
      </p:pic>
      <p:pic>
        <p:nvPicPr>
          <p:cNvPr id="91" name="Google Shape;91;g230d12b7779_0_0"/>
          <p:cNvPicPr preferRelativeResize="0"/>
          <p:nvPr/>
        </p:nvPicPr>
        <p:blipFill rotWithShape="1">
          <a:blip r:embed="rId8">
            <a:alphaModFix amt="85000"/>
          </a:blip>
          <a:srcRect/>
          <a:stretch/>
        </p:blipFill>
        <p:spPr>
          <a:xfrm>
            <a:off x="3342978" y="749118"/>
            <a:ext cx="2446295" cy="2211451"/>
          </a:xfrm>
          <a:prstGeom prst="rect">
            <a:avLst/>
          </a:prstGeom>
          <a:noFill/>
          <a:ln>
            <a:noFill/>
          </a:ln>
        </p:spPr>
      </p:pic>
      <p:sp>
        <p:nvSpPr>
          <p:cNvPr id="92" name="Google Shape;92;g230d12b7779_0_0"/>
          <p:cNvSpPr txBox="1"/>
          <p:nvPr/>
        </p:nvSpPr>
        <p:spPr>
          <a:xfrm>
            <a:off x="3882164" y="1370090"/>
            <a:ext cx="1368000" cy="11916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1500"/>
              <a:buFont typeface="Arial"/>
              <a:buNone/>
            </a:pPr>
            <a:r>
              <a:rPr lang="uk-UA" sz="1500" b="1">
                <a:solidFill>
                  <a:schemeClr val="lt1"/>
                </a:solidFill>
                <a:latin typeface="Montserrat SemiBold"/>
                <a:ea typeface="Montserrat SemiBold"/>
                <a:cs typeface="Montserrat SemiBold"/>
                <a:sym typeface="Montserrat SemiBold"/>
              </a:rPr>
              <a:t>25 квітня</a:t>
            </a:r>
            <a:endParaRPr sz="1500" b="1" i="0" u="none" strike="noStrike" cap="none">
              <a:solidFill>
                <a:schemeClr val="lt1"/>
              </a:solidFill>
              <a:latin typeface="Montserrat SemiBold"/>
              <a:ea typeface="Montserrat SemiBold"/>
              <a:cs typeface="Montserrat SemiBold"/>
              <a:sym typeface="Montserrat SemiBold"/>
            </a:endParaRPr>
          </a:p>
          <a:p>
            <a:pPr marL="0" marR="0" lvl="0" indent="0" algn="ctr" rtl="0">
              <a:lnSpc>
                <a:spcPct val="90000"/>
              </a:lnSpc>
              <a:spcBef>
                <a:spcPts val="1000"/>
              </a:spcBef>
              <a:spcAft>
                <a:spcPts val="0"/>
              </a:spcAft>
              <a:buClr>
                <a:schemeClr val="lt1"/>
              </a:buClr>
              <a:buSzPts val="1500"/>
              <a:buFont typeface="Arial"/>
              <a:buNone/>
            </a:pPr>
            <a:r>
              <a:rPr lang="uk-UA" sz="1500" b="1" i="0" u="none" strike="noStrike" cap="none">
                <a:solidFill>
                  <a:schemeClr val="lt1"/>
                </a:solidFill>
                <a:latin typeface="Montserrat SemiBold"/>
                <a:ea typeface="Montserrat SemiBold"/>
                <a:cs typeface="Montserrat SemiBold"/>
                <a:sym typeface="Montserrat SemiBold"/>
              </a:rPr>
              <a:t>Київ, </a:t>
            </a:r>
            <a:endParaRPr sz="1500" b="1" i="0" u="none" strike="noStrike" cap="none">
              <a:solidFill>
                <a:schemeClr val="lt1"/>
              </a:solidFill>
              <a:latin typeface="Montserrat SemiBold"/>
              <a:ea typeface="Montserrat SemiBold"/>
              <a:cs typeface="Montserrat SemiBold"/>
              <a:sym typeface="Montserrat SemiBold"/>
            </a:endParaRPr>
          </a:p>
          <a:p>
            <a:pPr marL="0" marR="0" lvl="0" indent="0" algn="ctr" rtl="0">
              <a:lnSpc>
                <a:spcPct val="90000"/>
              </a:lnSpc>
              <a:spcBef>
                <a:spcPts val="1000"/>
              </a:spcBef>
              <a:spcAft>
                <a:spcPts val="0"/>
              </a:spcAft>
              <a:buClr>
                <a:schemeClr val="lt1"/>
              </a:buClr>
              <a:buSzPts val="1500"/>
              <a:buFont typeface="Arial"/>
              <a:buNone/>
            </a:pPr>
            <a:r>
              <a:rPr lang="uk-UA" sz="1500" b="1" i="0" u="none" strike="noStrike" cap="none">
                <a:solidFill>
                  <a:schemeClr val="lt1"/>
                </a:solidFill>
                <a:latin typeface="Montserrat SemiBold"/>
                <a:ea typeface="Montserrat SemiBold"/>
                <a:cs typeface="Montserrat SemiBold"/>
                <a:sym typeface="Montserrat SemiBold"/>
              </a:rPr>
              <a:t>Україна</a:t>
            </a:r>
            <a:endParaRPr sz="1500" b="1" i="0" u="none" strike="noStrike" cap="none">
              <a:solidFill>
                <a:schemeClr val="lt1"/>
              </a:solidFill>
              <a:latin typeface="Montserrat SemiBold"/>
              <a:ea typeface="Montserrat SemiBold"/>
              <a:cs typeface="Montserrat SemiBold"/>
              <a:sym typeface="Montserrat SemiBold"/>
            </a:endParaRPr>
          </a:p>
        </p:txBody>
      </p:sp>
      <p:pic>
        <p:nvPicPr>
          <p:cNvPr id="93" name="Google Shape;93;g230d12b7779_0_0"/>
          <p:cNvPicPr preferRelativeResize="0"/>
          <p:nvPr/>
        </p:nvPicPr>
        <p:blipFill>
          <a:blip r:embed="rId9">
            <a:alphaModFix/>
          </a:blip>
          <a:stretch>
            <a:fillRect/>
          </a:stretch>
        </p:blipFill>
        <p:spPr>
          <a:xfrm>
            <a:off x="425525" y="5788725"/>
            <a:ext cx="11582400" cy="752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g230d12b7779_0_150"/>
          <p:cNvPicPr preferRelativeResize="0"/>
          <p:nvPr/>
        </p:nvPicPr>
        <p:blipFill rotWithShape="1">
          <a:blip r:embed="rId3">
            <a:alphaModFix/>
          </a:blip>
          <a:srcRect/>
          <a:stretch/>
        </p:blipFill>
        <p:spPr>
          <a:xfrm>
            <a:off x="8640574" y="1897934"/>
            <a:ext cx="2904532" cy="4046234"/>
          </a:xfrm>
          <a:prstGeom prst="rect">
            <a:avLst/>
          </a:prstGeom>
          <a:noFill/>
          <a:ln>
            <a:noFill/>
          </a:ln>
        </p:spPr>
      </p:pic>
      <p:pic>
        <p:nvPicPr>
          <p:cNvPr id="184" name="Google Shape;184;g230d12b7779_0_150"/>
          <p:cNvPicPr preferRelativeResize="0">
            <a:picLocks noGrp="1"/>
          </p:cNvPicPr>
          <p:nvPr>
            <p:ph type="body" idx="1"/>
          </p:nvPr>
        </p:nvPicPr>
        <p:blipFill rotWithShape="1">
          <a:blip r:embed="rId4">
            <a:alphaModFix/>
          </a:blip>
          <a:srcRect/>
          <a:stretch/>
        </p:blipFill>
        <p:spPr>
          <a:xfrm flipH="1">
            <a:off x="10092900" y="506320"/>
            <a:ext cx="1611600" cy="1177800"/>
          </a:xfrm>
          <a:prstGeom prst="rect">
            <a:avLst/>
          </a:prstGeom>
          <a:noFill/>
          <a:ln>
            <a:noFill/>
          </a:ln>
        </p:spPr>
      </p:pic>
      <p:sp>
        <p:nvSpPr>
          <p:cNvPr id="185" name="Google Shape;185;g230d12b7779_0_150"/>
          <p:cNvSpPr txBox="1"/>
          <p:nvPr/>
        </p:nvSpPr>
        <p:spPr>
          <a:xfrm>
            <a:off x="494598" y="1213338"/>
            <a:ext cx="7977900" cy="4476896"/>
          </a:xfrm>
          <a:prstGeom prst="rect">
            <a:avLst/>
          </a:prstGeom>
          <a:noFill/>
          <a:ln>
            <a:noFill/>
          </a:ln>
        </p:spPr>
        <p:txBody>
          <a:bodyPr spcFirstLastPara="1" wrap="square" lIns="91425" tIns="45700" rIns="91425" bIns="45700" anchor="ctr" anchorCtr="0">
            <a:noAutofit/>
          </a:bodyPr>
          <a:lstStyle/>
          <a:p>
            <a:pPr marL="457200" lvl="0" indent="-342900" algn="just" rtl="0">
              <a:lnSpc>
                <a:spcPct val="106999"/>
              </a:lnSpc>
              <a:spcBef>
                <a:spcPts val="0"/>
              </a:spcBef>
              <a:spcAft>
                <a:spcPts val="0"/>
              </a:spcAft>
              <a:buClr>
                <a:schemeClr val="dk1"/>
              </a:buClr>
              <a:buSzPts val="1800"/>
              <a:buFont typeface="Montserrat"/>
              <a:buChar char="●"/>
            </a:pPr>
            <a:r>
              <a:rPr lang="uk-UA" sz="1800" dirty="0">
                <a:solidFill>
                  <a:schemeClr val="dk1"/>
                </a:solidFill>
                <a:latin typeface="Montserrat"/>
                <a:ea typeface="Montserrat"/>
                <a:cs typeface="Montserrat"/>
                <a:sym typeface="Montserrat"/>
              </a:rPr>
              <a:t>ГО не внесене до Єдиного державного реєстру юридичних осіб, фізичних осіб – підприємців та громадських формувань</a:t>
            </a:r>
            <a:endParaRPr sz="1800" dirty="0">
              <a:solidFill>
                <a:schemeClr val="dk1"/>
              </a:solidFill>
              <a:latin typeface="Montserrat"/>
              <a:ea typeface="Montserrat"/>
              <a:cs typeface="Montserrat"/>
              <a:sym typeface="Montserrat"/>
            </a:endParaRPr>
          </a:p>
          <a:p>
            <a:pPr marL="457200" lvl="0" indent="0" algn="just" rtl="0">
              <a:lnSpc>
                <a:spcPct val="106999"/>
              </a:lnSpc>
              <a:spcBef>
                <a:spcPts val="0"/>
              </a:spcBef>
              <a:spcAft>
                <a:spcPts val="0"/>
              </a:spcAft>
              <a:buNone/>
            </a:pPr>
            <a:endParaRPr sz="1800" dirty="0">
              <a:solidFill>
                <a:schemeClr val="dk1"/>
              </a:solidFill>
              <a:latin typeface="Montserrat"/>
              <a:ea typeface="Montserrat"/>
              <a:cs typeface="Montserrat"/>
              <a:sym typeface="Montserrat"/>
            </a:endParaRPr>
          </a:p>
          <a:p>
            <a:pPr marL="457200" lvl="0" indent="-342900" algn="just" rtl="0">
              <a:lnSpc>
                <a:spcPct val="106999"/>
              </a:lnSpc>
              <a:spcBef>
                <a:spcPts val="0"/>
              </a:spcBef>
              <a:spcAft>
                <a:spcPts val="0"/>
              </a:spcAft>
              <a:buClr>
                <a:schemeClr val="dk1"/>
              </a:buClr>
              <a:buSzPts val="1800"/>
              <a:buFont typeface="Montserrat"/>
              <a:buChar char="●"/>
            </a:pPr>
            <a:r>
              <a:rPr lang="uk-UA" sz="1800" dirty="0">
                <a:solidFill>
                  <a:schemeClr val="dk1"/>
                </a:solidFill>
                <a:latin typeface="Montserrat"/>
                <a:ea typeface="Montserrat"/>
                <a:cs typeface="Montserrat"/>
                <a:sym typeface="Montserrat"/>
              </a:rPr>
              <a:t>мета утворення ГО, визначена в установчих документах, не відповідає статті 12 Закону України “Про основи соціальної захищеності осіб з інвалідністю в Україні”, відсутня спрямованість на осіб з інвалідністю</a:t>
            </a:r>
            <a:endParaRPr sz="1800" dirty="0">
              <a:solidFill>
                <a:schemeClr val="dk1"/>
              </a:solidFill>
              <a:latin typeface="Montserrat"/>
              <a:ea typeface="Montserrat"/>
              <a:cs typeface="Montserrat"/>
              <a:sym typeface="Montserrat"/>
            </a:endParaRPr>
          </a:p>
          <a:p>
            <a:pPr marL="457200" lvl="0" indent="0" algn="just" rtl="0">
              <a:lnSpc>
                <a:spcPct val="106999"/>
              </a:lnSpc>
              <a:spcBef>
                <a:spcPts val="0"/>
              </a:spcBef>
              <a:spcAft>
                <a:spcPts val="0"/>
              </a:spcAft>
              <a:buNone/>
            </a:pPr>
            <a:endParaRPr sz="1800" dirty="0">
              <a:solidFill>
                <a:schemeClr val="dk1"/>
              </a:solidFill>
              <a:latin typeface="Montserrat"/>
              <a:ea typeface="Montserrat"/>
              <a:cs typeface="Montserrat"/>
              <a:sym typeface="Montserrat"/>
            </a:endParaRPr>
          </a:p>
          <a:p>
            <a:pPr marL="457200" lvl="0" indent="-342900" algn="just" rtl="0">
              <a:lnSpc>
                <a:spcPct val="106999"/>
              </a:lnSpc>
              <a:spcBef>
                <a:spcPts val="0"/>
              </a:spcBef>
              <a:spcAft>
                <a:spcPts val="0"/>
              </a:spcAft>
              <a:buClr>
                <a:schemeClr val="dk1"/>
              </a:buClr>
              <a:buSzPts val="1800"/>
              <a:buFont typeface="Montserrat"/>
              <a:buChar char="●"/>
            </a:pPr>
            <a:r>
              <a:rPr lang="uk-UA" sz="1800" dirty="0">
                <a:solidFill>
                  <a:schemeClr val="dk1"/>
                </a:solidFill>
                <a:latin typeface="Montserrat"/>
                <a:ea typeface="Montserrat"/>
                <a:cs typeface="Montserrat"/>
                <a:sym typeface="Montserrat"/>
              </a:rPr>
              <a:t>ГО не внесене до Реєстру надавачів та отримувачів соціальних </a:t>
            </a:r>
            <a:r>
              <a:rPr lang="uk-UA" sz="1800" dirty="0" smtClean="0">
                <a:solidFill>
                  <a:schemeClr val="dk1"/>
                </a:solidFill>
                <a:latin typeface="Montserrat"/>
                <a:ea typeface="Montserrat"/>
                <a:cs typeface="Montserrat"/>
                <a:sym typeface="Montserrat"/>
              </a:rPr>
              <a:t>послуг</a:t>
            </a:r>
          </a:p>
          <a:p>
            <a:pPr marL="457200" lvl="0" indent="-342900" algn="just" rtl="0">
              <a:lnSpc>
                <a:spcPct val="106999"/>
              </a:lnSpc>
              <a:spcBef>
                <a:spcPts val="0"/>
              </a:spcBef>
              <a:spcAft>
                <a:spcPts val="0"/>
              </a:spcAft>
              <a:buClr>
                <a:schemeClr val="dk1"/>
              </a:buClr>
              <a:buSzPts val="1800"/>
              <a:buFont typeface="Montserrat"/>
              <a:buChar char="●"/>
            </a:pPr>
            <a:endParaRPr sz="1800" dirty="0">
              <a:solidFill>
                <a:schemeClr val="dk1"/>
              </a:solidFill>
              <a:latin typeface="Montserrat"/>
              <a:ea typeface="Montserrat"/>
              <a:cs typeface="Montserrat"/>
              <a:sym typeface="Montserrat"/>
            </a:endParaRPr>
          </a:p>
          <a:p>
            <a:pPr algn="just">
              <a:lnSpc>
                <a:spcPct val="106999"/>
              </a:lnSpc>
              <a:spcBef>
                <a:spcPts val="800"/>
              </a:spcBef>
            </a:pPr>
            <a:r>
              <a:rPr lang="ru-RU" sz="1600" b="1" i="1" dirty="0" err="1">
                <a:latin typeface="Montserrat"/>
                <a:ea typeface="Montserrat"/>
                <a:cs typeface="Montserrat"/>
                <a:sym typeface="Montserrat"/>
              </a:rPr>
              <a:t>Рішення</a:t>
            </a:r>
            <a:r>
              <a:rPr lang="ru-RU" sz="1600" b="1" i="1" dirty="0">
                <a:latin typeface="Montserrat"/>
                <a:ea typeface="Montserrat"/>
                <a:cs typeface="Montserrat"/>
                <a:sym typeface="Montserrat"/>
              </a:rPr>
              <a:t> </a:t>
            </a:r>
            <a:r>
              <a:rPr lang="ru-RU" sz="1600" b="1" i="1" dirty="0" err="1">
                <a:latin typeface="Montserrat"/>
                <a:ea typeface="Montserrat"/>
                <a:cs typeface="Montserrat"/>
                <a:sym typeface="Montserrat"/>
              </a:rPr>
              <a:t>приймає</a:t>
            </a:r>
            <a:r>
              <a:rPr lang="ru-RU" sz="1600" b="1" i="1" dirty="0">
                <a:latin typeface="Montserrat"/>
                <a:ea typeface="Montserrat"/>
                <a:cs typeface="Montserrat"/>
                <a:sym typeface="Montserrat"/>
              </a:rPr>
              <a:t> </a:t>
            </a:r>
            <a:r>
              <a:rPr lang="ru-RU" sz="1600" b="1" i="1" dirty="0" err="1">
                <a:latin typeface="Montserrat"/>
                <a:ea typeface="Montserrat"/>
                <a:cs typeface="Montserrat"/>
                <a:sym typeface="Montserrat"/>
              </a:rPr>
              <a:t>конкурсна</a:t>
            </a:r>
            <a:r>
              <a:rPr lang="ru-RU" sz="1600" b="1" i="1" dirty="0">
                <a:latin typeface="Montserrat"/>
                <a:ea typeface="Montserrat"/>
                <a:cs typeface="Montserrat"/>
                <a:sym typeface="Montserrat"/>
              </a:rPr>
              <a:t> </a:t>
            </a:r>
            <a:r>
              <a:rPr lang="ru-RU" sz="1600" b="1" i="1" dirty="0" err="1">
                <a:latin typeface="Montserrat"/>
                <a:ea typeface="Montserrat"/>
                <a:cs typeface="Montserrat"/>
                <a:sym typeface="Montserrat"/>
              </a:rPr>
              <a:t>комісія</a:t>
            </a:r>
            <a:r>
              <a:rPr lang="ru-RU" sz="1600" b="1" i="1" dirty="0">
                <a:latin typeface="Montserrat"/>
                <a:ea typeface="Montserrat"/>
                <a:cs typeface="Montserrat"/>
                <a:sym typeface="Montserrat"/>
              </a:rPr>
              <a:t> </a:t>
            </a:r>
            <a:r>
              <a:rPr lang="ru-RU" sz="1600" b="1" i="1" dirty="0" err="1">
                <a:latin typeface="Montserrat"/>
                <a:ea typeface="Montserrat"/>
                <a:cs typeface="Montserrat"/>
                <a:sym typeface="Montserrat"/>
              </a:rPr>
              <a:t>відповідн</a:t>
            </a:r>
            <a:r>
              <a:rPr lang="ru-RU" sz="1600" b="1" i="1" dirty="0">
                <a:latin typeface="Montserrat"/>
                <a:ea typeface="Montserrat"/>
                <a:cs typeface="Montserrat"/>
                <a:sym typeface="Montserrat"/>
              </a:rPr>
              <a:t> до п. 3 Порядку </a:t>
            </a:r>
            <a:r>
              <a:rPr lang="ru-RU" sz="1600" b="1" i="1" dirty="0" smtClean="0">
                <a:latin typeface="Montserrat"/>
                <a:ea typeface="Montserrat"/>
                <a:cs typeface="Montserrat"/>
                <a:sym typeface="Montserrat"/>
              </a:rPr>
              <a:t>№ 70</a:t>
            </a:r>
            <a:r>
              <a:rPr lang="ru-RU" sz="1600" b="1" i="1" dirty="0">
                <a:latin typeface="Montserrat"/>
                <a:ea typeface="Montserrat"/>
                <a:cs typeface="Montserrat"/>
                <a:sym typeface="Montserrat"/>
              </a:rPr>
              <a:t/>
            </a:r>
            <a:br>
              <a:rPr lang="ru-RU" sz="1600" b="1" i="1" dirty="0">
                <a:latin typeface="Montserrat"/>
                <a:ea typeface="Montserrat"/>
                <a:cs typeface="Montserrat"/>
                <a:sym typeface="Montserrat"/>
              </a:rPr>
            </a:br>
            <a:endParaRPr lang="ru-RU" sz="1600" b="1" dirty="0">
              <a:solidFill>
                <a:srgbClr val="2EB135"/>
              </a:solidFill>
            </a:endParaRPr>
          </a:p>
          <a:p>
            <a:pPr marL="0" lvl="0" indent="0" algn="just" rtl="0">
              <a:lnSpc>
                <a:spcPct val="106999"/>
              </a:lnSpc>
              <a:spcBef>
                <a:spcPts val="800"/>
              </a:spcBef>
              <a:spcAft>
                <a:spcPts val="0"/>
              </a:spcAft>
              <a:buNone/>
            </a:pPr>
            <a:endParaRPr sz="1800" dirty="0">
              <a:solidFill>
                <a:schemeClr val="dk1"/>
              </a:solidFill>
              <a:latin typeface="Montserrat"/>
              <a:ea typeface="Montserrat"/>
              <a:cs typeface="Montserrat"/>
              <a:sym typeface="Montserrat"/>
            </a:endParaRPr>
          </a:p>
        </p:txBody>
      </p:sp>
      <p:pic>
        <p:nvPicPr>
          <p:cNvPr id="186" name="Google Shape;186;g230d12b7779_0_150"/>
          <p:cNvPicPr preferRelativeResize="0"/>
          <p:nvPr/>
        </p:nvPicPr>
        <p:blipFill rotWithShape="1">
          <a:blip r:embed="rId5">
            <a:alphaModFix/>
          </a:blip>
          <a:srcRect/>
          <a:stretch/>
        </p:blipFill>
        <p:spPr>
          <a:xfrm>
            <a:off x="9827883" y="4337683"/>
            <a:ext cx="2003368" cy="935998"/>
          </a:xfrm>
          <a:prstGeom prst="rect">
            <a:avLst/>
          </a:prstGeom>
          <a:noFill/>
          <a:ln>
            <a:noFill/>
          </a:ln>
        </p:spPr>
      </p:pic>
      <p:pic>
        <p:nvPicPr>
          <p:cNvPr id="187" name="Google Shape;187;g230d12b7779_0_150"/>
          <p:cNvPicPr preferRelativeResize="0"/>
          <p:nvPr/>
        </p:nvPicPr>
        <p:blipFill>
          <a:blip r:embed="rId6">
            <a:alphaModFix/>
          </a:blip>
          <a:stretch>
            <a:fillRect/>
          </a:stretch>
        </p:blipFill>
        <p:spPr>
          <a:xfrm>
            <a:off x="425525" y="5788725"/>
            <a:ext cx="11582400" cy="752475"/>
          </a:xfrm>
          <a:prstGeom prst="rect">
            <a:avLst/>
          </a:prstGeom>
          <a:noFill/>
          <a:ln>
            <a:noFill/>
          </a:ln>
        </p:spPr>
      </p:pic>
      <p:sp>
        <p:nvSpPr>
          <p:cNvPr id="188" name="Google Shape;188;g230d12b7779_0_150"/>
          <p:cNvSpPr txBox="1">
            <a:spLocks noGrp="1"/>
          </p:cNvSpPr>
          <p:nvPr>
            <p:ph type="title"/>
          </p:nvPr>
        </p:nvSpPr>
        <p:spPr>
          <a:xfrm>
            <a:off x="233950" y="60424"/>
            <a:ext cx="9594000" cy="1837509"/>
          </a:xfrm>
          <a:prstGeom prst="rect">
            <a:avLst/>
          </a:prstGeom>
          <a:noFill/>
          <a:ln>
            <a:noFill/>
          </a:ln>
        </p:spPr>
        <p:txBody>
          <a:bodyPr spcFirstLastPara="1" wrap="square" lIns="91425" tIns="45700" rIns="91425" bIns="45700" anchor="ctr" anchorCtr="0">
            <a:noAutofit/>
          </a:bodyPr>
          <a:lstStyle/>
          <a:p>
            <a:pPr>
              <a:buClr>
                <a:srgbClr val="2EB135"/>
              </a:buClr>
              <a:buSzPts val="2800"/>
            </a:pPr>
            <a:r>
              <a:rPr lang="uk-UA" sz="2900" b="1" dirty="0">
                <a:solidFill>
                  <a:schemeClr val="accent6">
                    <a:lumMod val="75000"/>
                  </a:schemeClr>
                </a:solidFill>
                <a:latin typeface="Montserrat"/>
                <a:ea typeface="Montserrat"/>
                <a:cs typeface="Montserrat"/>
                <a:sym typeface="Montserrat"/>
              </a:rPr>
              <a:t>Недопущення конкурсної пропозиції у </a:t>
            </a:r>
            <a:r>
              <a:rPr lang="uk-UA" sz="2900" b="1" dirty="0" smtClean="0">
                <a:solidFill>
                  <a:schemeClr val="accent6">
                    <a:lumMod val="75000"/>
                  </a:schemeClr>
                </a:solidFill>
                <a:latin typeface="Montserrat"/>
                <a:ea typeface="Montserrat"/>
                <a:cs typeface="Montserrat"/>
                <a:sym typeface="Montserrat"/>
              </a:rPr>
              <a:t>разі:</a:t>
            </a:r>
            <a:br>
              <a:rPr lang="uk-UA" sz="2900" b="1" dirty="0" smtClean="0">
                <a:solidFill>
                  <a:schemeClr val="accent6">
                    <a:lumMod val="75000"/>
                  </a:schemeClr>
                </a:solidFill>
                <a:latin typeface="Montserrat"/>
                <a:ea typeface="Montserrat"/>
                <a:cs typeface="Montserrat"/>
                <a:sym typeface="Montserrat"/>
              </a:rPr>
            </a:br>
            <a:r>
              <a:rPr lang="uk-UA" sz="2800" b="1" dirty="0" smtClean="0">
                <a:solidFill>
                  <a:srgbClr val="2EB135"/>
                </a:solidFill>
                <a:latin typeface="Montserrat"/>
                <a:ea typeface="Montserrat"/>
                <a:cs typeface="Montserrat"/>
                <a:sym typeface="Montserrat"/>
              </a:rPr>
              <a:t/>
            </a:r>
            <a:br>
              <a:rPr lang="uk-UA" sz="2800" b="1" dirty="0" smtClean="0">
                <a:solidFill>
                  <a:srgbClr val="2EB135"/>
                </a:solidFill>
                <a:latin typeface="Montserrat"/>
                <a:ea typeface="Montserrat"/>
                <a:cs typeface="Montserrat"/>
                <a:sym typeface="Montserrat"/>
              </a:rPr>
            </a:br>
            <a:endParaRPr sz="2000" dirty="0">
              <a:solidFill>
                <a:srgbClr val="2EB13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g230d12b7779_0_161"/>
          <p:cNvPicPr preferRelativeResize="0"/>
          <p:nvPr/>
        </p:nvPicPr>
        <p:blipFill rotWithShape="1">
          <a:blip r:embed="rId3">
            <a:alphaModFix/>
          </a:blip>
          <a:srcRect/>
          <a:stretch/>
        </p:blipFill>
        <p:spPr>
          <a:xfrm>
            <a:off x="7007382" y="1861305"/>
            <a:ext cx="6115867" cy="4077245"/>
          </a:xfrm>
          <a:prstGeom prst="rect">
            <a:avLst/>
          </a:prstGeom>
          <a:noFill/>
          <a:ln>
            <a:noFill/>
          </a:ln>
        </p:spPr>
      </p:pic>
      <p:pic>
        <p:nvPicPr>
          <p:cNvPr id="194" name="Google Shape;194;g230d12b7779_0_161"/>
          <p:cNvPicPr preferRelativeResize="0">
            <a:picLocks noGrp="1"/>
          </p:cNvPicPr>
          <p:nvPr>
            <p:ph type="body" idx="1"/>
          </p:nvPr>
        </p:nvPicPr>
        <p:blipFill rotWithShape="1">
          <a:blip r:embed="rId4">
            <a:alphaModFix/>
          </a:blip>
          <a:srcRect/>
          <a:stretch/>
        </p:blipFill>
        <p:spPr>
          <a:xfrm flipH="1">
            <a:off x="10092900" y="506320"/>
            <a:ext cx="1611600" cy="1177800"/>
          </a:xfrm>
          <a:prstGeom prst="rect">
            <a:avLst/>
          </a:prstGeom>
          <a:noFill/>
          <a:ln>
            <a:noFill/>
          </a:ln>
        </p:spPr>
      </p:pic>
      <p:sp>
        <p:nvSpPr>
          <p:cNvPr id="195" name="Google Shape;195;g230d12b7779_0_161"/>
          <p:cNvSpPr txBox="1"/>
          <p:nvPr/>
        </p:nvSpPr>
        <p:spPr>
          <a:xfrm>
            <a:off x="336200" y="2076625"/>
            <a:ext cx="7341000" cy="2939100"/>
          </a:xfrm>
          <a:prstGeom prst="rect">
            <a:avLst/>
          </a:prstGeom>
          <a:noFill/>
          <a:ln>
            <a:noFill/>
          </a:ln>
        </p:spPr>
        <p:txBody>
          <a:bodyPr spcFirstLastPara="1" wrap="square" lIns="91425" tIns="45700" rIns="91425" bIns="45700" anchor="ctr" anchorCtr="0">
            <a:noAutofit/>
          </a:bodyPr>
          <a:lstStyle/>
          <a:p>
            <a:pPr marL="457200" lvl="0" indent="-342900" algn="just" rtl="0">
              <a:lnSpc>
                <a:spcPct val="106999"/>
              </a:lnSpc>
              <a:spcBef>
                <a:spcPts val="0"/>
              </a:spcBef>
              <a:spcAft>
                <a:spcPts val="0"/>
              </a:spcAft>
              <a:buClr>
                <a:schemeClr val="dk1"/>
              </a:buClr>
              <a:buSzPts val="1800"/>
              <a:buFont typeface="Wingdings" panose="05000000000000000000" pitchFamily="2" charset="2"/>
              <a:buChar char="v"/>
            </a:pPr>
            <a:r>
              <a:rPr lang="uk-UA" sz="1800" dirty="0">
                <a:solidFill>
                  <a:schemeClr val="dk1"/>
                </a:solidFill>
                <a:latin typeface="Montserrat"/>
                <a:ea typeface="Montserrat"/>
                <a:cs typeface="Montserrat"/>
                <a:sym typeface="Montserrat"/>
              </a:rPr>
              <a:t>заяву про участь у конкурсі</a:t>
            </a:r>
            <a:endParaRPr sz="1800" dirty="0">
              <a:solidFill>
                <a:schemeClr val="dk1"/>
              </a:solidFill>
              <a:latin typeface="Montserrat"/>
              <a:ea typeface="Montserrat"/>
              <a:cs typeface="Montserrat"/>
              <a:sym typeface="Montserrat"/>
            </a:endParaRPr>
          </a:p>
          <a:p>
            <a:pPr marL="285750" lvl="0" indent="-285750" algn="just" rtl="0">
              <a:lnSpc>
                <a:spcPct val="106999"/>
              </a:lnSpc>
              <a:spcBef>
                <a:spcPts val="0"/>
              </a:spcBef>
              <a:spcAft>
                <a:spcPts val="0"/>
              </a:spcAft>
              <a:buFont typeface="Wingdings" panose="05000000000000000000" pitchFamily="2" charset="2"/>
              <a:buChar char="v"/>
            </a:pPr>
            <a:endParaRPr sz="1800" dirty="0">
              <a:solidFill>
                <a:schemeClr val="dk1"/>
              </a:solidFill>
              <a:latin typeface="Montserrat"/>
              <a:ea typeface="Montserrat"/>
              <a:cs typeface="Montserrat"/>
              <a:sym typeface="Montserrat"/>
            </a:endParaRPr>
          </a:p>
          <a:p>
            <a:pPr marL="457200" lvl="0" indent="-342900" algn="just" rtl="0">
              <a:lnSpc>
                <a:spcPct val="106999"/>
              </a:lnSpc>
              <a:spcBef>
                <a:spcPts val="0"/>
              </a:spcBef>
              <a:spcAft>
                <a:spcPts val="0"/>
              </a:spcAft>
              <a:buClr>
                <a:schemeClr val="dk1"/>
              </a:buClr>
              <a:buSzPts val="1800"/>
              <a:buFont typeface="Wingdings" panose="05000000000000000000" pitchFamily="2" charset="2"/>
              <a:buChar char="v"/>
            </a:pPr>
            <a:r>
              <a:rPr lang="uk-UA" sz="1800" dirty="0">
                <a:solidFill>
                  <a:schemeClr val="dk1"/>
                </a:solidFill>
                <a:latin typeface="Montserrat"/>
                <a:ea typeface="Montserrat"/>
                <a:cs typeface="Montserrat"/>
                <a:sym typeface="Montserrat"/>
              </a:rPr>
              <a:t>опис проекту та кошторис витрат </a:t>
            </a:r>
            <a:endParaRPr sz="1800" dirty="0">
              <a:solidFill>
                <a:schemeClr val="dk1"/>
              </a:solidFill>
              <a:latin typeface="Montserrat"/>
              <a:ea typeface="Montserrat"/>
              <a:cs typeface="Montserrat"/>
              <a:sym typeface="Montserrat"/>
            </a:endParaRPr>
          </a:p>
          <a:p>
            <a:pPr marL="742950" lvl="0" indent="-285750" algn="just" rtl="0">
              <a:lnSpc>
                <a:spcPct val="106999"/>
              </a:lnSpc>
              <a:spcBef>
                <a:spcPts val="0"/>
              </a:spcBef>
              <a:spcAft>
                <a:spcPts val="0"/>
              </a:spcAft>
              <a:buFont typeface="Wingdings" panose="05000000000000000000" pitchFamily="2" charset="2"/>
              <a:buChar char="v"/>
            </a:pPr>
            <a:endParaRPr sz="1800" dirty="0">
              <a:solidFill>
                <a:schemeClr val="dk1"/>
              </a:solidFill>
              <a:latin typeface="Montserrat"/>
              <a:ea typeface="Montserrat"/>
              <a:cs typeface="Montserrat"/>
              <a:sym typeface="Montserrat"/>
            </a:endParaRPr>
          </a:p>
          <a:p>
            <a:pPr marL="457200" lvl="0" indent="-342900" algn="just" rtl="0">
              <a:lnSpc>
                <a:spcPct val="106999"/>
              </a:lnSpc>
              <a:spcBef>
                <a:spcPts val="0"/>
              </a:spcBef>
              <a:spcAft>
                <a:spcPts val="0"/>
              </a:spcAft>
              <a:buClr>
                <a:schemeClr val="dk1"/>
              </a:buClr>
              <a:buSzPts val="1800"/>
              <a:buFont typeface="Wingdings" panose="05000000000000000000" pitchFamily="2" charset="2"/>
              <a:buChar char="v"/>
            </a:pPr>
            <a:r>
              <a:rPr lang="uk-UA" sz="1800" dirty="0">
                <a:solidFill>
                  <a:schemeClr val="dk1"/>
                </a:solidFill>
                <a:latin typeface="Montserrat"/>
                <a:ea typeface="Montserrat"/>
                <a:cs typeface="Montserrat"/>
                <a:sym typeface="Montserrat"/>
              </a:rPr>
              <a:t>листи-підтвердження про підтримку у виконанні (реалізації) відповідного проекту або готовність долучитися до його організації </a:t>
            </a:r>
            <a:endParaRPr sz="1800" dirty="0">
              <a:solidFill>
                <a:schemeClr val="dk1"/>
              </a:solidFill>
              <a:latin typeface="Montserrat"/>
              <a:ea typeface="Montserrat"/>
              <a:cs typeface="Montserrat"/>
              <a:sym typeface="Montserrat"/>
            </a:endParaRPr>
          </a:p>
          <a:p>
            <a:pPr marL="742950" lvl="0" indent="-285750" algn="just" rtl="0">
              <a:lnSpc>
                <a:spcPct val="106999"/>
              </a:lnSpc>
              <a:spcBef>
                <a:spcPts val="0"/>
              </a:spcBef>
              <a:spcAft>
                <a:spcPts val="0"/>
              </a:spcAft>
              <a:buFont typeface="Wingdings" panose="05000000000000000000" pitchFamily="2" charset="2"/>
              <a:buChar char="v"/>
            </a:pPr>
            <a:endParaRPr sz="1800" dirty="0">
              <a:solidFill>
                <a:schemeClr val="dk1"/>
              </a:solidFill>
              <a:latin typeface="Montserrat"/>
              <a:ea typeface="Montserrat"/>
              <a:cs typeface="Montserrat"/>
              <a:sym typeface="Montserrat"/>
            </a:endParaRPr>
          </a:p>
          <a:p>
            <a:pPr marL="457200" lvl="0" indent="-342900" algn="just" rtl="0">
              <a:lnSpc>
                <a:spcPct val="106999"/>
              </a:lnSpc>
              <a:spcBef>
                <a:spcPts val="0"/>
              </a:spcBef>
              <a:spcAft>
                <a:spcPts val="0"/>
              </a:spcAft>
              <a:buClr>
                <a:schemeClr val="dk1"/>
              </a:buClr>
              <a:buSzPts val="1800"/>
              <a:buFont typeface="Wingdings" panose="05000000000000000000" pitchFamily="2" charset="2"/>
              <a:buChar char="v"/>
            </a:pPr>
            <a:r>
              <a:rPr lang="uk-UA" sz="1800" dirty="0">
                <a:solidFill>
                  <a:schemeClr val="dk1"/>
                </a:solidFill>
                <a:latin typeface="Montserrat"/>
                <a:ea typeface="Montserrat"/>
                <a:cs typeface="Montserrat"/>
                <a:sym typeface="Montserrat"/>
              </a:rPr>
              <a:t>інформацію про діяльність ГООІ, зокрема досвід протягом останніх двох років або з часу реєстрації, якщо ГООІ зареєстровано менш як за два роки до оголошення конкурсу, джерела фінансування ГООІ, його матеріально-технічну базу та кадрове забезпечення</a:t>
            </a:r>
            <a:endParaRPr sz="1800" dirty="0">
              <a:solidFill>
                <a:schemeClr val="dk1"/>
              </a:solidFill>
              <a:latin typeface="Montserrat"/>
              <a:ea typeface="Montserrat"/>
              <a:cs typeface="Montserrat"/>
              <a:sym typeface="Montserrat"/>
            </a:endParaRPr>
          </a:p>
        </p:txBody>
      </p:sp>
      <p:pic>
        <p:nvPicPr>
          <p:cNvPr id="196" name="Google Shape;196;g230d12b7779_0_161"/>
          <p:cNvPicPr preferRelativeResize="0"/>
          <p:nvPr/>
        </p:nvPicPr>
        <p:blipFill rotWithShape="1">
          <a:blip r:embed="rId5">
            <a:alphaModFix/>
          </a:blip>
          <a:srcRect/>
          <a:stretch/>
        </p:blipFill>
        <p:spPr>
          <a:xfrm>
            <a:off x="9773562" y="4649989"/>
            <a:ext cx="2003368" cy="935998"/>
          </a:xfrm>
          <a:prstGeom prst="rect">
            <a:avLst/>
          </a:prstGeom>
          <a:noFill/>
          <a:ln>
            <a:noFill/>
          </a:ln>
        </p:spPr>
      </p:pic>
      <p:pic>
        <p:nvPicPr>
          <p:cNvPr id="197" name="Google Shape;197;g230d12b7779_0_161"/>
          <p:cNvPicPr preferRelativeResize="0"/>
          <p:nvPr/>
        </p:nvPicPr>
        <p:blipFill rotWithShape="1">
          <a:blip r:embed="rId6">
            <a:alphaModFix amt="70000"/>
          </a:blip>
          <a:srcRect/>
          <a:stretch/>
        </p:blipFill>
        <p:spPr>
          <a:xfrm>
            <a:off x="7846678" y="1433300"/>
            <a:ext cx="1926871" cy="1742562"/>
          </a:xfrm>
          <a:prstGeom prst="rect">
            <a:avLst/>
          </a:prstGeom>
          <a:noFill/>
          <a:ln>
            <a:noFill/>
          </a:ln>
        </p:spPr>
      </p:pic>
      <p:pic>
        <p:nvPicPr>
          <p:cNvPr id="198" name="Google Shape;198;g230d12b7779_0_161"/>
          <p:cNvPicPr preferRelativeResize="0"/>
          <p:nvPr/>
        </p:nvPicPr>
        <p:blipFill>
          <a:blip r:embed="rId7">
            <a:alphaModFix/>
          </a:blip>
          <a:stretch>
            <a:fillRect/>
          </a:stretch>
        </p:blipFill>
        <p:spPr>
          <a:xfrm>
            <a:off x="425525" y="5788725"/>
            <a:ext cx="11582400" cy="752475"/>
          </a:xfrm>
          <a:prstGeom prst="rect">
            <a:avLst/>
          </a:prstGeom>
          <a:noFill/>
          <a:ln>
            <a:noFill/>
          </a:ln>
        </p:spPr>
      </p:pic>
      <p:sp>
        <p:nvSpPr>
          <p:cNvPr id="199" name="Google Shape;199;g230d12b7779_0_161"/>
          <p:cNvSpPr txBox="1">
            <a:spLocks noGrp="1"/>
          </p:cNvSpPr>
          <p:nvPr>
            <p:ph type="title"/>
          </p:nvPr>
        </p:nvSpPr>
        <p:spPr>
          <a:xfrm>
            <a:off x="425524" y="190100"/>
            <a:ext cx="9348025" cy="1243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B135"/>
              </a:buClr>
              <a:buSzPts val="2800"/>
              <a:buFont typeface="Montserrat"/>
              <a:buNone/>
            </a:pPr>
            <a:r>
              <a:rPr lang="uk-UA" sz="2800" b="1" dirty="0">
                <a:solidFill>
                  <a:schemeClr val="accent6">
                    <a:lumMod val="75000"/>
                  </a:schemeClr>
                </a:solidFill>
                <a:latin typeface="Montserrat"/>
                <a:ea typeface="Montserrat"/>
                <a:cs typeface="Montserrat"/>
                <a:sym typeface="Montserrat"/>
              </a:rPr>
              <a:t>ГООІ подають для участі в конкурсі:</a:t>
            </a:r>
            <a:endParaRPr sz="2800" dirty="0">
              <a:solidFill>
                <a:schemeClr val="accent6">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g230d12b7779_0_172"/>
          <p:cNvPicPr preferRelativeResize="0"/>
          <p:nvPr/>
        </p:nvPicPr>
        <p:blipFill rotWithShape="1">
          <a:blip r:embed="rId3">
            <a:alphaModFix/>
          </a:blip>
          <a:srcRect/>
          <a:stretch/>
        </p:blipFill>
        <p:spPr>
          <a:xfrm>
            <a:off x="7007382" y="1861305"/>
            <a:ext cx="6115867" cy="4077245"/>
          </a:xfrm>
          <a:prstGeom prst="rect">
            <a:avLst/>
          </a:prstGeom>
          <a:noFill/>
          <a:ln>
            <a:noFill/>
          </a:ln>
        </p:spPr>
      </p:pic>
      <p:pic>
        <p:nvPicPr>
          <p:cNvPr id="205" name="Google Shape;205;g230d12b7779_0_172"/>
          <p:cNvPicPr preferRelativeResize="0">
            <a:picLocks noGrp="1"/>
          </p:cNvPicPr>
          <p:nvPr>
            <p:ph type="body" idx="1"/>
          </p:nvPr>
        </p:nvPicPr>
        <p:blipFill rotWithShape="1">
          <a:blip r:embed="rId4">
            <a:alphaModFix/>
          </a:blip>
          <a:srcRect/>
          <a:stretch/>
        </p:blipFill>
        <p:spPr>
          <a:xfrm flipH="1">
            <a:off x="10092900" y="506320"/>
            <a:ext cx="1611600" cy="1177800"/>
          </a:xfrm>
          <a:prstGeom prst="rect">
            <a:avLst/>
          </a:prstGeom>
          <a:noFill/>
          <a:ln>
            <a:noFill/>
          </a:ln>
        </p:spPr>
      </p:pic>
      <p:sp>
        <p:nvSpPr>
          <p:cNvPr id="206" name="Google Shape;206;g230d12b7779_0_172"/>
          <p:cNvSpPr txBox="1"/>
          <p:nvPr/>
        </p:nvSpPr>
        <p:spPr>
          <a:xfrm>
            <a:off x="336200" y="2076625"/>
            <a:ext cx="7341000" cy="2939100"/>
          </a:xfrm>
          <a:prstGeom prst="rect">
            <a:avLst/>
          </a:prstGeom>
          <a:noFill/>
          <a:ln>
            <a:noFill/>
          </a:ln>
        </p:spPr>
        <p:txBody>
          <a:bodyPr spcFirstLastPara="1" wrap="square" lIns="91425" tIns="45700" rIns="91425" bIns="45700" anchor="ctr" anchorCtr="0">
            <a:noAutofit/>
          </a:bodyPr>
          <a:lstStyle/>
          <a:p>
            <a:pPr marL="457200" lvl="0" indent="0" algn="l" rtl="0">
              <a:lnSpc>
                <a:spcPct val="106999"/>
              </a:lnSpc>
              <a:spcBef>
                <a:spcPts val="0"/>
              </a:spcBef>
              <a:spcAft>
                <a:spcPts val="0"/>
              </a:spcAft>
              <a:buNone/>
            </a:pPr>
            <a:r>
              <a:rPr lang="uk-UA" sz="1800" dirty="0">
                <a:solidFill>
                  <a:schemeClr val="dk1"/>
                </a:solidFill>
                <a:latin typeface="Montserrat"/>
                <a:ea typeface="Montserrat"/>
                <a:cs typeface="Montserrat"/>
                <a:sym typeface="Montserrat"/>
              </a:rPr>
              <a:t>Конкурсні пропозиції приймаються в електронній системі проведення конкурсу - модуль Е-Конкурси платформи </a:t>
            </a:r>
            <a:r>
              <a:rPr lang="uk-UA" sz="1800" dirty="0" err="1">
                <a:solidFill>
                  <a:schemeClr val="dk1"/>
                </a:solidFill>
                <a:latin typeface="Montserrat"/>
                <a:ea typeface="Montserrat"/>
                <a:cs typeface="Montserrat"/>
                <a:sym typeface="Montserrat"/>
              </a:rPr>
              <a:t>ВзаємоДія</a:t>
            </a:r>
            <a:endParaRPr sz="1800" dirty="0">
              <a:solidFill>
                <a:schemeClr val="dk1"/>
              </a:solidFill>
              <a:latin typeface="Montserrat"/>
              <a:ea typeface="Montserrat"/>
              <a:cs typeface="Montserrat"/>
              <a:sym typeface="Montserrat"/>
            </a:endParaRPr>
          </a:p>
          <a:p>
            <a:pPr marL="457200" lvl="0" indent="0" algn="l" rtl="0">
              <a:lnSpc>
                <a:spcPct val="106999"/>
              </a:lnSpc>
              <a:spcBef>
                <a:spcPts val="800"/>
              </a:spcBef>
              <a:spcAft>
                <a:spcPts val="0"/>
              </a:spcAft>
              <a:buNone/>
            </a:pPr>
            <a:endParaRPr sz="1800" dirty="0">
              <a:solidFill>
                <a:schemeClr val="dk1"/>
              </a:solidFill>
              <a:latin typeface="Montserrat"/>
              <a:ea typeface="Montserrat"/>
              <a:cs typeface="Montserrat"/>
              <a:sym typeface="Montserrat"/>
            </a:endParaRPr>
          </a:p>
          <a:p>
            <a:pPr marL="457200" lvl="0" indent="0" algn="l" rtl="0">
              <a:lnSpc>
                <a:spcPct val="106999"/>
              </a:lnSpc>
              <a:spcBef>
                <a:spcPts val="800"/>
              </a:spcBef>
              <a:spcAft>
                <a:spcPts val="0"/>
              </a:spcAft>
              <a:buNone/>
            </a:pPr>
            <a:r>
              <a:rPr lang="uk-UA" sz="1800" u="sng" dirty="0">
                <a:solidFill>
                  <a:srgbClr val="0563C1"/>
                </a:solidFill>
                <a:latin typeface="Montserrat"/>
                <a:ea typeface="Montserrat"/>
                <a:cs typeface="Montserrat"/>
                <a:sym typeface="Montserrat"/>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https://grants.vzaemo.diia.gov.ua/contests</a:t>
            </a:r>
            <a:endParaRPr sz="1800" u="sng" dirty="0">
              <a:solidFill>
                <a:srgbClr val="0563C1"/>
              </a:solidFill>
              <a:latin typeface="Montserrat"/>
              <a:ea typeface="Montserrat"/>
              <a:cs typeface="Montserrat"/>
              <a:sym typeface="Montserrat"/>
            </a:endParaRPr>
          </a:p>
          <a:p>
            <a:pPr marL="457200" lvl="0" indent="0" algn="l" rtl="0">
              <a:lnSpc>
                <a:spcPct val="106999"/>
              </a:lnSpc>
              <a:spcBef>
                <a:spcPts val="800"/>
              </a:spcBef>
              <a:spcAft>
                <a:spcPts val="0"/>
              </a:spcAft>
              <a:buNone/>
            </a:pPr>
            <a:endParaRPr sz="1800" u="sng" dirty="0">
              <a:solidFill>
                <a:srgbClr val="0563C1"/>
              </a:solidFill>
              <a:latin typeface="Montserrat"/>
              <a:ea typeface="Montserrat"/>
              <a:cs typeface="Montserrat"/>
              <a:sym typeface="Montserrat"/>
            </a:endParaRPr>
          </a:p>
        </p:txBody>
      </p:sp>
      <p:pic>
        <p:nvPicPr>
          <p:cNvPr id="207" name="Google Shape;207;g230d12b7779_0_172"/>
          <p:cNvPicPr preferRelativeResize="0"/>
          <p:nvPr/>
        </p:nvPicPr>
        <p:blipFill rotWithShape="1">
          <a:blip r:embed="rId6">
            <a:alphaModFix/>
          </a:blip>
          <a:srcRect/>
          <a:stretch/>
        </p:blipFill>
        <p:spPr>
          <a:xfrm>
            <a:off x="9773562" y="4649989"/>
            <a:ext cx="2003368" cy="935998"/>
          </a:xfrm>
          <a:prstGeom prst="rect">
            <a:avLst/>
          </a:prstGeom>
          <a:noFill/>
          <a:ln>
            <a:noFill/>
          </a:ln>
        </p:spPr>
      </p:pic>
      <p:pic>
        <p:nvPicPr>
          <p:cNvPr id="208" name="Google Shape;208;g230d12b7779_0_172"/>
          <p:cNvPicPr preferRelativeResize="0"/>
          <p:nvPr/>
        </p:nvPicPr>
        <p:blipFill rotWithShape="1">
          <a:blip r:embed="rId7">
            <a:alphaModFix amt="70000"/>
          </a:blip>
          <a:srcRect/>
          <a:stretch/>
        </p:blipFill>
        <p:spPr>
          <a:xfrm>
            <a:off x="7931424" y="1433300"/>
            <a:ext cx="1926871" cy="1742562"/>
          </a:xfrm>
          <a:prstGeom prst="rect">
            <a:avLst/>
          </a:prstGeom>
          <a:noFill/>
          <a:ln>
            <a:noFill/>
          </a:ln>
        </p:spPr>
      </p:pic>
      <p:pic>
        <p:nvPicPr>
          <p:cNvPr id="209" name="Google Shape;209;g230d12b7779_0_172"/>
          <p:cNvPicPr preferRelativeResize="0"/>
          <p:nvPr/>
        </p:nvPicPr>
        <p:blipFill>
          <a:blip r:embed="rId8">
            <a:alphaModFix/>
          </a:blip>
          <a:stretch>
            <a:fillRect/>
          </a:stretch>
        </p:blipFill>
        <p:spPr>
          <a:xfrm>
            <a:off x="425525" y="5788725"/>
            <a:ext cx="11582400" cy="752475"/>
          </a:xfrm>
          <a:prstGeom prst="rect">
            <a:avLst/>
          </a:prstGeom>
          <a:noFill/>
          <a:ln>
            <a:noFill/>
          </a:ln>
        </p:spPr>
      </p:pic>
      <p:sp>
        <p:nvSpPr>
          <p:cNvPr id="210" name="Google Shape;210;g230d12b7779_0_172"/>
          <p:cNvSpPr txBox="1">
            <a:spLocks noGrp="1"/>
          </p:cNvSpPr>
          <p:nvPr>
            <p:ph type="title"/>
          </p:nvPr>
        </p:nvSpPr>
        <p:spPr>
          <a:xfrm>
            <a:off x="179550" y="190100"/>
            <a:ext cx="9594000" cy="1243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B135"/>
              </a:buClr>
              <a:buSzPts val="2800"/>
              <a:buFont typeface="Montserrat"/>
              <a:buNone/>
            </a:pPr>
            <a:r>
              <a:rPr lang="uk-UA" sz="2900" b="1" dirty="0">
                <a:solidFill>
                  <a:schemeClr val="accent6">
                    <a:lumMod val="75000"/>
                  </a:schemeClr>
                </a:solidFill>
                <a:latin typeface="Montserrat"/>
                <a:ea typeface="Montserrat"/>
                <a:cs typeface="Montserrat"/>
                <a:sym typeface="Montserrat"/>
              </a:rPr>
              <a:t>Прийом конкурсних пропозицій:</a:t>
            </a:r>
            <a:endParaRPr sz="2900" dirty="0">
              <a:solidFill>
                <a:schemeClr val="accent6">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g230d12b7779_0_183"/>
          <p:cNvPicPr preferRelativeResize="0"/>
          <p:nvPr/>
        </p:nvPicPr>
        <p:blipFill rotWithShape="1">
          <a:blip r:embed="rId3">
            <a:alphaModFix/>
          </a:blip>
          <a:srcRect/>
          <a:stretch/>
        </p:blipFill>
        <p:spPr>
          <a:xfrm>
            <a:off x="7007382" y="1861305"/>
            <a:ext cx="6115867" cy="4077245"/>
          </a:xfrm>
          <a:prstGeom prst="rect">
            <a:avLst/>
          </a:prstGeom>
          <a:noFill/>
          <a:ln>
            <a:noFill/>
          </a:ln>
        </p:spPr>
      </p:pic>
      <p:pic>
        <p:nvPicPr>
          <p:cNvPr id="216" name="Google Shape;216;g230d12b7779_0_183"/>
          <p:cNvPicPr preferRelativeResize="0">
            <a:picLocks noGrp="1"/>
          </p:cNvPicPr>
          <p:nvPr>
            <p:ph type="body" idx="1"/>
          </p:nvPr>
        </p:nvPicPr>
        <p:blipFill rotWithShape="1">
          <a:blip r:embed="rId4">
            <a:alphaModFix/>
          </a:blip>
          <a:srcRect/>
          <a:stretch/>
        </p:blipFill>
        <p:spPr>
          <a:xfrm flipH="1">
            <a:off x="10092900" y="506320"/>
            <a:ext cx="1611600" cy="1177800"/>
          </a:xfrm>
          <a:prstGeom prst="rect">
            <a:avLst/>
          </a:prstGeom>
          <a:noFill/>
          <a:ln>
            <a:noFill/>
          </a:ln>
        </p:spPr>
      </p:pic>
      <p:sp>
        <p:nvSpPr>
          <p:cNvPr id="217" name="Google Shape;217;g230d12b7779_0_183"/>
          <p:cNvSpPr txBox="1"/>
          <p:nvPr/>
        </p:nvSpPr>
        <p:spPr>
          <a:xfrm>
            <a:off x="336200" y="2430375"/>
            <a:ext cx="7341000" cy="2939100"/>
          </a:xfrm>
          <a:prstGeom prst="rect">
            <a:avLst/>
          </a:prstGeom>
          <a:noFill/>
          <a:ln>
            <a:noFill/>
          </a:ln>
        </p:spPr>
        <p:txBody>
          <a:bodyPr spcFirstLastPara="1" wrap="square" lIns="91425" tIns="45700" rIns="91425" bIns="45700" anchor="ctr" anchorCtr="0">
            <a:noAutofit/>
          </a:bodyPr>
          <a:lstStyle/>
          <a:p>
            <a:pPr marL="0" lvl="0" indent="0" algn="l" rtl="0">
              <a:lnSpc>
                <a:spcPct val="106999"/>
              </a:lnSpc>
              <a:spcBef>
                <a:spcPts val="0"/>
              </a:spcBef>
              <a:spcAft>
                <a:spcPts val="0"/>
              </a:spcAft>
              <a:buNone/>
            </a:pPr>
            <a:r>
              <a:rPr lang="uk-UA" sz="1800" dirty="0">
                <a:solidFill>
                  <a:schemeClr val="dk1"/>
                </a:solidFill>
                <a:latin typeface="Montserrat"/>
                <a:ea typeface="Montserrat"/>
                <a:cs typeface="Montserrat"/>
                <a:sym typeface="Montserrat"/>
              </a:rPr>
              <a:t>надаються щоденно крім суботи та неділі </a:t>
            </a:r>
            <a:r>
              <a:rPr lang="uk-UA" sz="1800" b="1" dirty="0">
                <a:solidFill>
                  <a:schemeClr val="dk1"/>
                </a:solidFill>
                <a:latin typeface="Montserrat"/>
                <a:ea typeface="Montserrat"/>
                <a:cs typeface="Montserrat"/>
                <a:sym typeface="Montserrat"/>
              </a:rPr>
              <a:t>з 9:00 до 18:00 </a:t>
            </a:r>
            <a:r>
              <a:rPr lang="uk-UA" sz="1800" dirty="0">
                <a:solidFill>
                  <a:schemeClr val="dk1"/>
                </a:solidFill>
                <a:latin typeface="Montserrat"/>
                <a:ea typeface="Montserrat"/>
                <a:cs typeface="Montserrat"/>
                <a:sym typeface="Montserrat"/>
              </a:rPr>
              <a:t>години, </a:t>
            </a:r>
            <a:r>
              <a:rPr lang="uk-UA" sz="1800" b="1" dirty="0">
                <a:solidFill>
                  <a:schemeClr val="dk1"/>
                </a:solidFill>
                <a:latin typeface="Montserrat"/>
                <a:ea typeface="Montserrat"/>
                <a:cs typeface="Montserrat"/>
                <a:sym typeface="Montserrat"/>
              </a:rPr>
              <a:t>у п’ятницю - до 16:45 години</a:t>
            </a:r>
            <a:endParaRPr sz="1800" dirty="0">
              <a:solidFill>
                <a:schemeClr val="dk1"/>
              </a:solidFill>
              <a:latin typeface="Montserrat"/>
              <a:ea typeface="Montserrat"/>
              <a:cs typeface="Montserrat"/>
              <a:sym typeface="Montserrat"/>
            </a:endParaRPr>
          </a:p>
          <a:p>
            <a:pPr marL="0" lvl="0" indent="0" algn="just" rtl="0">
              <a:lnSpc>
                <a:spcPct val="106999"/>
              </a:lnSpc>
              <a:spcBef>
                <a:spcPts val="800"/>
              </a:spcBef>
              <a:spcAft>
                <a:spcPts val="0"/>
              </a:spcAft>
              <a:buNone/>
            </a:pPr>
            <a:endParaRPr sz="1800" dirty="0">
              <a:latin typeface="Montserrat"/>
              <a:ea typeface="Montserrat"/>
              <a:cs typeface="Montserrat"/>
              <a:sym typeface="Montserrat"/>
            </a:endParaRPr>
          </a:p>
          <a:p>
            <a:pPr marL="0" lvl="0" indent="0" algn="just" rtl="0">
              <a:lnSpc>
                <a:spcPct val="106999"/>
              </a:lnSpc>
              <a:spcBef>
                <a:spcPts val="800"/>
              </a:spcBef>
              <a:spcAft>
                <a:spcPts val="0"/>
              </a:spcAft>
              <a:buNone/>
            </a:pPr>
            <a:r>
              <a:rPr lang="uk-UA" sz="1800" dirty="0">
                <a:latin typeface="Montserrat"/>
                <a:ea typeface="Montserrat"/>
                <a:cs typeface="Montserrat"/>
                <a:sym typeface="Montserrat"/>
              </a:rPr>
              <a:t>Відділ взаємодії з громадськими об’єднаннями осіб з інвалідністю </a:t>
            </a:r>
            <a:r>
              <a:rPr lang="uk-UA" sz="1800" dirty="0" smtClean="0">
                <a:latin typeface="Montserrat"/>
                <a:ea typeface="Montserrat"/>
                <a:cs typeface="Montserrat"/>
                <a:sym typeface="Montserrat"/>
              </a:rPr>
              <a:t>Фонду</a:t>
            </a:r>
          </a:p>
          <a:p>
            <a:pPr marL="0" lvl="0" indent="0" algn="just" rtl="0">
              <a:lnSpc>
                <a:spcPct val="106999"/>
              </a:lnSpc>
              <a:spcBef>
                <a:spcPts val="800"/>
              </a:spcBef>
              <a:spcAft>
                <a:spcPts val="0"/>
              </a:spcAft>
              <a:buNone/>
            </a:pPr>
            <a:r>
              <a:rPr lang="uk-UA" sz="1800" dirty="0" smtClean="0">
                <a:latin typeface="Montserrat"/>
                <a:ea typeface="Montserrat"/>
                <a:cs typeface="Montserrat"/>
                <a:sym typeface="Montserrat"/>
              </a:rPr>
              <a:t>Контактний </a:t>
            </a:r>
            <a:r>
              <a:rPr lang="uk-UA" sz="1800" dirty="0">
                <a:latin typeface="Montserrat"/>
                <a:ea typeface="Montserrat"/>
                <a:cs typeface="Montserrat"/>
                <a:sym typeface="Montserrat"/>
              </a:rPr>
              <a:t>телефон: (044)293-17-63, </a:t>
            </a:r>
            <a:endParaRPr lang="uk-UA" sz="1800" dirty="0" smtClean="0">
              <a:latin typeface="Montserrat"/>
              <a:ea typeface="Montserrat"/>
              <a:cs typeface="Montserrat"/>
              <a:sym typeface="Montserrat"/>
            </a:endParaRPr>
          </a:p>
          <a:p>
            <a:pPr marL="0" lvl="0" indent="0" algn="just" rtl="0">
              <a:lnSpc>
                <a:spcPct val="106999"/>
              </a:lnSpc>
              <a:spcBef>
                <a:spcPts val="800"/>
              </a:spcBef>
              <a:spcAft>
                <a:spcPts val="0"/>
              </a:spcAft>
              <a:buNone/>
            </a:pPr>
            <a:r>
              <a:rPr lang="uk-UA" sz="1800" dirty="0" smtClean="0">
                <a:latin typeface="Montserrat"/>
                <a:ea typeface="Montserrat"/>
                <a:cs typeface="Montserrat"/>
                <a:sym typeface="Montserrat"/>
              </a:rPr>
              <a:t>е-</a:t>
            </a:r>
            <a:r>
              <a:rPr lang="uk-UA" sz="1800" dirty="0" err="1" smtClean="0">
                <a:latin typeface="Montserrat"/>
                <a:ea typeface="Montserrat"/>
                <a:cs typeface="Montserrat"/>
                <a:sym typeface="Montserrat"/>
              </a:rPr>
              <a:t>mail</a:t>
            </a:r>
            <a:r>
              <a:rPr lang="uk-UA" sz="1800" dirty="0">
                <a:latin typeface="Montserrat"/>
                <a:ea typeface="Montserrat"/>
                <a:cs typeface="Montserrat"/>
                <a:sym typeface="Montserrat"/>
              </a:rPr>
              <a:t>: </a:t>
            </a:r>
            <a:r>
              <a:rPr lang="uk-UA" sz="1800" dirty="0" smtClean="0">
                <a:latin typeface="Montserrat"/>
                <a:ea typeface="Montserrat"/>
                <a:cs typeface="Montserrat"/>
                <a:sym typeface="Montserrat"/>
              </a:rPr>
              <a:t> </a:t>
            </a:r>
            <a:r>
              <a:rPr lang="uk-UA" sz="1800" u="sng" dirty="0" smtClean="0">
                <a:solidFill>
                  <a:schemeClr val="hlink"/>
                </a:solidFill>
                <a:latin typeface="Montserrat"/>
                <a:ea typeface="Montserrat"/>
                <a:cs typeface="Montserrat"/>
                <a:sym typeface="Montserrat"/>
                <a:hlinkClick r:id="rId5"/>
              </a:rPr>
              <a:t>vvgoi@ispf.gov.ua</a:t>
            </a:r>
            <a:endParaRPr sz="1800" dirty="0">
              <a:solidFill>
                <a:srgbClr val="0563C1"/>
              </a:solidFill>
              <a:latin typeface="Montserrat"/>
              <a:ea typeface="Montserrat"/>
              <a:cs typeface="Montserrat"/>
              <a:sym typeface="Montserrat"/>
            </a:endParaRPr>
          </a:p>
          <a:p>
            <a:pPr marL="0" lvl="0" indent="0" algn="just" rtl="0">
              <a:lnSpc>
                <a:spcPct val="106999"/>
              </a:lnSpc>
              <a:spcBef>
                <a:spcPts val="800"/>
              </a:spcBef>
              <a:spcAft>
                <a:spcPts val="0"/>
              </a:spcAft>
              <a:buNone/>
            </a:pPr>
            <a:endParaRPr sz="1800" dirty="0">
              <a:solidFill>
                <a:srgbClr val="0563C1"/>
              </a:solidFill>
              <a:latin typeface="Montserrat"/>
              <a:ea typeface="Montserrat"/>
              <a:cs typeface="Montserrat"/>
              <a:sym typeface="Montserrat"/>
            </a:endParaRPr>
          </a:p>
          <a:p>
            <a:pPr marL="0" lvl="0" indent="0" algn="just" rtl="0">
              <a:lnSpc>
                <a:spcPct val="106999"/>
              </a:lnSpc>
              <a:spcBef>
                <a:spcPts val="800"/>
              </a:spcBef>
              <a:spcAft>
                <a:spcPts val="0"/>
              </a:spcAft>
              <a:buNone/>
            </a:pPr>
            <a:r>
              <a:rPr lang="uk-UA" sz="1800" dirty="0">
                <a:latin typeface="Montserrat"/>
                <a:ea typeface="Montserrat"/>
                <a:cs typeface="Montserrat"/>
                <a:sym typeface="Montserrat"/>
              </a:rPr>
              <a:t>Відділ фінансування бюджетних програм </a:t>
            </a:r>
            <a:r>
              <a:rPr lang="uk-UA" sz="1800" dirty="0" smtClean="0">
                <a:latin typeface="Montserrat"/>
                <a:ea typeface="Montserrat"/>
                <a:cs typeface="Montserrat"/>
                <a:sym typeface="Montserrat"/>
              </a:rPr>
              <a:t>Фонду</a:t>
            </a:r>
          </a:p>
          <a:p>
            <a:pPr marL="0" lvl="0" indent="0" algn="just" rtl="0">
              <a:lnSpc>
                <a:spcPct val="106999"/>
              </a:lnSpc>
              <a:spcBef>
                <a:spcPts val="800"/>
              </a:spcBef>
              <a:spcAft>
                <a:spcPts val="0"/>
              </a:spcAft>
              <a:buNone/>
            </a:pPr>
            <a:r>
              <a:rPr lang="uk-UA" sz="1800" dirty="0" smtClean="0">
                <a:latin typeface="Montserrat"/>
                <a:ea typeface="Montserrat"/>
                <a:cs typeface="Montserrat"/>
                <a:sym typeface="Montserrat"/>
              </a:rPr>
              <a:t>Контактний </a:t>
            </a:r>
            <a:r>
              <a:rPr lang="uk-UA" sz="1800" dirty="0">
                <a:latin typeface="Montserrat"/>
                <a:ea typeface="Montserrat"/>
                <a:cs typeface="Montserrat"/>
                <a:sym typeface="Montserrat"/>
              </a:rPr>
              <a:t>телефон: (044)293-17-52, </a:t>
            </a:r>
            <a:endParaRPr lang="uk-UA" sz="1800" dirty="0" smtClean="0">
              <a:latin typeface="Montserrat"/>
              <a:ea typeface="Montserrat"/>
              <a:cs typeface="Montserrat"/>
              <a:sym typeface="Montserrat"/>
            </a:endParaRPr>
          </a:p>
          <a:p>
            <a:pPr marL="0" lvl="0" indent="0" algn="just" rtl="0">
              <a:lnSpc>
                <a:spcPct val="106999"/>
              </a:lnSpc>
              <a:spcBef>
                <a:spcPts val="800"/>
              </a:spcBef>
              <a:spcAft>
                <a:spcPts val="0"/>
              </a:spcAft>
              <a:buNone/>
            </a:pPr>
            <a:r>
              <a:rPr lang="uk-UA" sz="1800" dirty="0" smtClean="0">
                <a:latin typeface="Montserrat"/>
                <a:ea typeface="Montserrat"/>
                <a:cs typeface="Montserrat"/>
                <a:sym typeface="Montserrat"/>
              </a:rPr>
              <a:t>е-</a:t>
            </a:r>
            <a:r>
              <a:rPr lang="uk-UA" sz="1800" dirty="0" err="1" smtClean="0">
                <a:latin typeface="Montserrat"/>
                <a:ea typeface="Montserrat"/>
                <a:cs typeface="Montserrat"/>
                <a:sym typeface="Montserrat"/>
              </a:rPr>
              <a:t>mail</a:t>
            </a:r>
            <a:r>
              <a:rPr lang="uk-UA" sz="1800" dirty="0">
                <a:latin typeface="Montserrat"/>
                <a:ea typeface="Montserrat"/>
                <a:cs typeface="Montserrat"/>
                <a:sym typeface="Montserrat"/>
              </a:rPr>
              <a:t>: </a:t>
            </a:r>
            <a:r>
              <a:rPr lang="uk-UA" sz="1800" dirty="0" smtClean="0">
                <a:latin typeface="Montserrat"/>
                <a:ea typeface="Montserrat"/>
                <a:cs typeface="Montserrat"/>
                <a:sym typeface="Montserrat"/>
              </a:rPr>
              <a:t> </a:t>
            </a:r>
            <a:r>
              <a:rPr lang="uk-UA" sz="1800" dirty="0" smtClean="0">
                <a:solidFill>
                  <a:srgbClr val="0563C1"/>
                </a:solidFill>
                <a:latin typeface="Montserrat"/>
                <a:ea typeface="Montserrat"/>
                <a:cs typeface="Montserrat"/>
                <a:sym typeface="Montserrat"/>
              </a:rPr>
              <a:t>todorov@ispf.gov.ua</a:t>
            </a:r>
            <a:endParaRPr sz="1800" dirty="0">
              <a:solidFill>
                <a:srgbClr val="0563C1"/>
              </a:solidFill>
              <a:latin typeface="Montserrat"/>
              <a:ea typeface="Montserrat"/>
              <a:cs typeface="Montserrat"/>
              <a:sym typeface="Montserrat"/>
            </a:endParaRPr>
          </a:p>
          <a:p>
            <a:pPr marL="0" lvl="0" indent="0" algn="l" rtl="0">
              <a:lnSpc>
                <a:spcPct val="106999"/>
              </a:lnSpc>
              <a:spcBef>
                <a:spcPts val="800"/>
              </a:spcBef>
              <a:spcAft>
                <a:spcPts val="0"/>
              </a:spcAft>
              <a:buNone/>
            </a:pPr>
            <a:endParaRPr sz="1800" dirty="0">
              <a:latin typeface="Montserrat"/>
              <a:ea typeface="Montserrat"/>
              <a:cs typeface="Montserrat"/>
              <a:sym typeface="Montserrat"/>
            </a:endParaRPr>
          </a:p>
          <a:p>
            <a:pPr marL="457200" lvl="0" indent="0" algn="l" rtl="0">
              <a:lnSpc>
                <a:spcPct val="106999"/>
              </a:lnSpc>
              <a:spcBef>
                <a:spcPts val="800"/>
              </a:spcBef>
              <a:spcAft>
                <a:spcPts val="800"/>
              </a:spcAft>
              <a:buNone/>
            </a:pPr>
            <a:endParaRPr sz="1800" dirty="0">
              <a:solidFill>
                <a:schemeClr val="dk1"/>
              </a:solidFill>
              <a:latin typeface="Montserrat"/>
              <a:ea typeface="Montserrat"/>
              <a:cs typeface="Montserrat"/>
              <a:sym typeface="Montserrat"/>
            </a:endParaRPr>
          </a:p>
        </p:txBody>
      </p:sp>
      <p:pic>
        <p:nvPicPr>
          <p:cNvPr id="218" name="Google Shape;218;g230d12b7779_0_183"/>
          <p:cNvPicPr preferRelativeResize="0"/>
          <p:nvPr/>
        </p:nvPicPr>
        <p:blipFill rotWithShape="1">
          <a:blip r:embed="rId6">
            <a:alphaModFix/>
          </a:blip>
          <a:srcRect/>
          <a:stretch/>
        </p:blipFill>
        <p:spPr>
          <a:xfrm>
            <a:off x="9773562" y="4649989"/>
            <a:ext cx="2003368" cy="935998"/>
          </a:xfrm>
          <a:prstGeom prst="rect">
            <a:avLst/>
          </a:prstGeom>
          <a:noFill/>
          <a:ln>
            <a:noFill/>
          </a:ln>
        </p:spPr>
      </p:pic>
      <p:pic>
        <p:nvPicPr>
          <p:cNvPr id="219" name="Google Shape;219;g230d12b7779_0_183"/>
          <p:cNvPicPr preferRelativeResize="0"/>
          <p:nvPr/>
        </p:nvPicPr>
        <p:blipFill rotWithShape="1">
          <a:blip r:embed="rId7">
            <a:alphaModFix amt="70000"/>
          </a:blip>
          <a:srcRect/>
          <a:stretch/>
        </p:blipFill>
        <p:spPr>
          <a:xfrm>
            <a:off x="7677209" y="1861305"/>
            <a:ext cx="1926871" cy="1742562"/>
          </a:xfrm>
          <a:prstGeom prst="rect">
            <a:avLst/>
          </a:prstGeom>
          <a:noFill/>
          <a:ln>
            <a:noFill/>
          </a:ln>
        </p:spPr>
      </p:pic>
      <p:pic>
        <p:nvPicPr>
          <p:cNvPr id="220" name="Google Shape;220;g230d12b7779_0_183"/>
          <p:cNvPicPr preferRelativeResize="0"/>
          <p:nvPr/>
        </p:nvPicPr>
        <p:blipFill>
          <a:blip r:embed="rId8">
            <a:alphaModFix/>
          </a:blip>
          <a:stretch>
            <a:fillRect/>
          </a:stretch>
        </p:blipFill>
        <p:spPr>
          <a:xfrm>
            <a:off x="425525" y="5788725"/>
            <a:ext cx="11582400" cy="752475"/>
          </a:xfrm>
          <a:prstGeom prst="rect">
            <a:avLst/>
          </a:prstGeom>
          <a:noFill/>
          <a:ln>
            <a:noFill/>
          </a:ln>
        </p:spPr>
      </p:pic>
      <p:sp>
        <p:nvSpPr>
          <p:cNvPr id="221" name="Google Shape;221;g230d12b7779_0_183"/>
          <p:cNvSpPr txBox="1">
            <a:spLocks noGrp="1"/>
          </p:cNvSpPr>
          <p:nvPr>
            <p:ph type="title"/>
          </p:nvPr>
        </p:nvSpPr>
        <p:spPr>
          <a:xfrm>
            <a:off x="336200" y="190100"/>
            <a:ext cx="9437350" cy="1243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B135"/>
              </a:buClr>
              <a:buSzPts val="2800"/>
              <a:buFont typeface="Montserrat"/>
              <a:buNone/>
            </a:pPr>
            <a:r>
              <a:rPr lang="uk-UA" sz="2900" b="1" dirty="0">
                <a:solidFill>
                  <a:schemeClr val="accent6">
                    <a:lumMod val="75000"/>
                  </a:schemeClr>
                </a:solidFill>
                <a:latin typeface="Montserrat"/>
                <a:ea typeface="Montserrat"/>
                <a:cs typeface="Montserrat"/>
                <a:sym typeface="Montserrat"/>
              </a:rPr>
              <a:t>Консультації з питань конкурсу:</a:t>
            </a:r>
            <a:endParaRPr sz="2900" dirty="0">
              <a:solidFill>
                <a:schemeClr val="accent6">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g230d12b7779_0_197"/>
          <p:cNvPicPr preferRelativeResize="0"/>
          <p:nvPr/>
        </p:nvPicPr>
        <p:blipFill rotWithShape="1">
          <a:blip r:embed="rId3">
            <a:alphaModFix/>
          </a:blip>
          <a:srcRect/>
          <a:stretch/>
        </p:blipFill>
        <p:spPr>
          <a:xfrm>
            <a:off x="7007382" y="1861305"/>
            <a:ext cx="6115867" cy="4077245"/>
          </a:xfrm>
          <a:prstGeom prst="rect">
            <a:avLst/>
          </a:prstGeom>
          <a:noFill/>
          <a:ln>
            <a:noFill/>
          </a:ln>
        </p:spPr>
      </p:pic>
      <p:pic>
        <p:nvPicPr>
          <p:cNvPr id="227" name="Google Shape;227;g230d12b7779_0_197"/>
          <p:cNvPicPr preferRelativeResize="0">
            <a:picLocks noGrp="1"/>
          </p:cNvPicPr>
          <p:nvPr>
            <p:ph type="body" idx="1"/>
          </p:nvPr>
        </p:nvPicPr>
        <p:blipFill rotWithShape="1">
          <a:blip r:embed="rId4">
            <a:alphaModFix/>
          </a:blip>
          <a:srcRect/>
          <a:stretch/>
        </p:blipFill>
        <p:spPr>
          <a:xfrm flipH="1">
            <a:off x="10092900" y="506320"/>
            <a:ext cx="1611600" cy="1177800"/>
          </a:xfrm>
          <a:prstGeom prst="rect">
            <a:avLst/>
          </a:prstGeom>
          <a:noFill/>
          <a:ln>
            <a:noFill/>
          </a:ln>
        </p:spPr>
      </p:pic>
      <p:sp>
        <p:nvSpPr>
          <p:cNvPr id="228" name="Google Shape;228;g230d12b7779_0_197"/>
          <p:cNvSpPr txBox="1"/>
          <p:nvPr/>
        </p:nvSpPr>
        <p:spPr>
          <a:xfrm>
            <a:off x="336200" y="1610485"/>
            <a:ext cx="7341000" cy="3189915"/>
          </a:xfrm>
          <a:prstGeom prst="rect">
            <a:avLst/>
          </a:prstGeom>
          <a:noFill/>
          <a:ln>
            <a:noFill/>
          </a:ln>
        </p:spPr>
        <p:txBody>
          <a:bodyPr spcFirstLastPara="1" wrap="square" lIns="91425" tIns="45700" rIns="91425" bIns="45700" anchor="ctr" anchorCtr="0">
            <a:noAutofit/>
          </a:bodyPr>
          <a:lstStyle/>
          <a:p>
            <a:pPr marL="0" lvl="0" indent="0" algn="just" rtl="0">
              <a:lnSpc>
                <a:spcPct val="106999"/>
              </a:lnSpc>
              <a:spcBef>
                <a:spcPts val="0"/>
              </a:spcBef>
              <a:spcAft>
                <a:spcPts val="0"/>
              </a:spcAft>
              <a:buNone/>
            </a:pPr>
            <a:endParaRPr sz="1800" dirty="0">
              <a:solidFill>
                <a:srgbClr val="0563C1"/>
              </a:solidFill>
              <a:latin typeface="Montserrat"/>
              <a:ea typeface="Montserrat"/>
              <a:cs typeface="Montserrat"/>
              <a:sym typeface="Montserrat"/>
            </a:endParaRPr>
          </a:p>
          <a:p>
            <a:pPr marL="0" lvl="0" indent="0" algn="l" rtl="0">
              <a:lnSpc>
                <a:spcPct val="106999"/>
              </a:lnSpc>
              <a:spcBef>
                <a:spcPts val="800"/>
              </a:spcBef>
              <a:spcAft>
                <a:spcPts val="0"/>
              </a:spcAft>
              <a:buNone/>
            </a:pPr>
            <a:endParaRPr sz="1800" dirty="0">
              <a:latin typeface="Montserrat"/>
              <a:ea typeface="Montserrat"/>
              <a:cs typeface="Montserrat"/>
              <a:sym typeface="Montserrat"/>
            </a:endParaRPr>
          </a:p>
          <a:p>
            <a:pPr marL="285750" lvl="0" indent="-285750">
              <a:lnSpc>
                <a:spcPct val="106999"/>
              </a:lnSpc>
              <a:spcBef>
                <a:spcPts val="800"/>
              </a:spcBef>
              <a:buFontTx/>
              <a:buChar char="-"/>
            </a:pPr>
            <a:r>
              <a:rPr lang="uk-UA" sz="2000" dirty="0" smtClean="0">
                <a:latin typeface="Montserrat"/>
                <a:ea typeface="Montserrat"/>
                <a:cs typeface="Montserrat"/>
                <a:sym typeface="Montserrat"/>
              </a:rPr>
              <a:t>на </a:t>
            </a:r>
            <a:r>
              <a:rPr lang="uk-UA" sz="2000" dirty="0">
                <a:latin typeface="Montserrat"/>
                <a:ea typeface="Montserrat"/>
                <a:cs typeface="Montserrat"/>
                <a:sym typeface="Montserrat"/>
              </a:rPr>
              <a:t>веб-порталі Фонду</a:t>
            </a:r>
            <a:r>
              <a:rPr lang="uk-UA" sz="2000" dirty="0">
                <a:uFill>
                  <a:noFill/>
                </a:uFill>
                <a:latin typeface="Montserrat"/>
                <a:ea typeface="Montserrat"/>
                <a:cs typeface="Montserrat"/>
                <a:sym typeface="Montserrat"/>
                <a:hlinkClick r:id="rId5"/>
              </a:rPr>
              <a:t> </a:t>
            </a:r>
            <a:r>
              <a:rPr lang="uk-UA" sz="2000" dirty="0" smtClean="0">
                <a:latin typeface="Montserrat"/>
                <a:ea typeface="Montserrat"/>
                <a:cs typeface="Montserrat"/>
                <a:sym typeface="Montserrat"/>
              </a:rPr>
              <a:t>в </a:t>
            </a:r>
            <a:r>
              <a:rPr lang="uk-UA" sz="2000" dirty="0">
                <a:latin typeface="Montserrat"/>
                <a:ea typeface="Montserrat"/>
                <a:cs typeface="Montserrat"/>
                <a:sym typeface="Montserrat"/>
              </a:rPr>
              <a:t>рубриці «Конкурс проектів» в підрубриці «Електронний конкурс 2023</a:t>
            </a:r>
            <a:r>
              <a:rPr lang="uk-UA" sz="2000" dirty="0" smtClean="0">
                <a:latin typeface="Montserrat"/>
                <a:ea typeface="Montserrat"/>
                <a:cs typeface="Montserrat"/>
                <a:sym typeface="Montserrat"/>
              </a:rPr>
              <a:t>»</a:t>
            </a:r>
            <a:r>
              <a:rPr lang="uk-UA" sz="2000" u="sng" dirty="0">
                <a:solidFill>
                  <a:srgbClr val="0563C1"/>
                </a:solidFill>
                <a:latin typeface="Montserrat"/>
                <a:ea typeface="Montserrat"/>
                <a:cs typeface="Montserrat"/>
                <a:sym typeface="Montserrat"/>
                <a:hlinkClick r:id="rId5">
                  <a:extLst>
                    <a:ext uri="{A12FA001-AC4F-418D-AE19-62706E023703}">
                      <ahyp:hlinkClr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uk-UA" sz="1800" u="sng" dirty="0">
                <a:solidFill>
                  <a:srgbClr val="0563C1"/>
                </a:solidFill>
                <a:latin typeface="Montserrat"/>
                <a:ea typeface="Montserrat"/>
                <a:cs typeface="Montserrat"/>
                <a:sym typeface="Montserrat"/>
                <a:hlinkClick r:id="rId5">
                  <a:extLst>
                    <a:ext uri="{A12FA001-AC4F-418D-AE19-62706E023703}">
                      <ahyp:hlinkClr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https://www.ispf.gov.ua/</a:t>
            </a:r>
            <a:r>
              <a:rPr lang="uk-UA" sz="1800" dirty="0">
                <a:latin typeface="Montserrat"/>
                <a:ea typeface="Montserrat"/>
                <a:cs typeface="Montserrat"/>
                <a:sym typeface="Montserrat"/>
              </a:rPr>
              <a:t> </a:t>
            </a:r>
            <a:endParaRPr lang="uk-UA" sz="1800" dirty="0" smtClean="0">
              <a:latin typeface="Montserrat"/>
              <a:ea typeface="Montserrat"/>
              <a:cs typeface="Montserrat"/>
              <a:sym typeface="Montserrat"/>
            </a:endParaRPr>
          </a:p>
          <a:p>
            <a:pPr lvl="0">
              <a:lnSpc>
                <a:spcPct val="106999"/>
              </a:lnSpc>
              <a:spcBef>
                <a:spcPts val="800"/>
              </a:spcBef>
            </a:pPr>
            <a:endParaRPr lang="uk-UA" sz="1800" dirty="0" smtClean="0">
              <a:latin typeface="Montserrat"/>
              <a:ea typeface="Montserrat"/>
              <a:cs typeface="Montserrat"/>
              <a:sym typeface="Montserrat"/>
            </a:endParaRPr>
          </a:p>
          <a:p>
            <a:pPr lvl="0">
              <a:lnSpc>
                <a:spcPct val="106999"/>
              </a:lnSpc>
              <a:spcBef>
                <a:spcPts val="800"/>
              </a:spcBef>
            </a:pPr>
            <a:r>
              <a:rPr lang="uk-UA" sz="1800" dirty="0" smtClean="0">
                <a:latin typeface="Montserrat"/>
                <a:ea typeface="Montserrat"/>
                <a:cs typeface="Montserrat"/>
                <a:sym typeface="Montserrat"/>
              </a:rPr>
              <a:t>- </a:t>
            </a:r>
            <a:r>
              <a:rPr lang="uk-UA" sz="2000" dirty="0" smtClean="0">
                <a:latin typeface="Montserrat"/>
                <a:ea typeface="Montserrat"/>
                <a:cs typeface="Montserrat"/>
                <a:sym typeface="Montserrat"/>
              </a:rPr>
              <a:t>на сторінці Фонду у </a:t>
            </a:r>
            <a:r>
              <a:rPr lang="uk-UA" sz="2000" dirty="0" err="1" smtClean="0">
                <a:latin typeface="Montserrat"/>
                <a:ea typeface="Montserrat"/>
                <a:cs typeface="Montserrat"/>
                <a:sym typeface="Montserrat"/>
              </a:rPr>
              <a:t>Фейсбук</a:t>
            </a:r>
            <a:r>
              <a:rPr lang="uk-UA" sz="2000" dirty="0" smtClean="0">
                <a:latin typeface="Montserrat"/>
                <a:ea typeface="Montserrat"/>
                <a:cs typeface="Montserrat"/>
                <a:sym typeface="Montserrat"/>
              </a:rPr>
              <a:t> </a:t>
            </a:r>
            <a:r>
              <a:rPr lang="en-US" sz="1800" dirty="0">
                <a:latin typeface="Montserrat"/>
                <a:ea typeface="Montserrat"/>
                <a:cs typeface="Montserrat"/>
                <a:sym typeface="Montserrat"/>
                <a:hlinkClick r:id="rId6"/>
              </a:rPr>
              <a:t>https://</a:t>
            </a:r>
            <a:r>
              <a:rPr lang="en-US" sz="1800" dirty="0" smtClean="0">
                <a:latin typeface="Montserrat"/>
                <a:ea typeface="Montserrat"/>
                <a:cs typeface="Montserrat"/>
                <a:sym typeface="Montserrat"/>
                <a:hlinkClick r:id="rId6"/>
              </a:rPr>
              <a:t>www.facebook.com/fszoiukraine</a:t>
            </a:r>
            <a:r>
              <a:rPr lang="uk-UA" sz="1800" dirty="0" smtClean="0">
                <a:latin typeface="Montserrat"/>
                <a:ea typeface="Montserrat"/>
                <a:cs typeface="Montserrat"/>
                <a:sym typeface="Montserrat"/>
              </a:rPr>
              <a:t> </a:t>
            </a:r>
            <a:endParaRPr sz="1800" dirty="0">
              <a:latin typeface="Montserrat"/>
              <a:ea typeface="Montserrat"/>
              <a:cs typeface="Montserrat"/>
              <a:sym typeface="Montserrat"/>
            </a:endParaRPr>
          </a:p>
          <a:p>
            <a:pPr marL="457200" lvl="0" indent="0" algn="l" rtl="0">
              <a:lnSpc>
                <a:spcPct val="106999"/>
              </a:lnSpc>
              <a:spcBef>
                <a:spcPts val="800"/>
              </a:spcBef>
              <a:spcAft>
                <a:spcPts val="800"/>
              </a:spcAft>
              <a:buNone/>
            </a:pPr>
            <a:endParaRPr sz="1800" dirty="0">
              <a:solidFill>
                <a:schemeClr val="dk1"/>
              </a:solidFill>
              <a:latin typeface="Montserrat"/>
              <a:ea typeface="Montserrat"/>
              <a:cs typeface="Montserrat"/>
              <a:sym typeface="Montserrat"/>
            </a:endParaRPr>
          </a:p>
        </p:txBody>
      </p:sp>
      <p:pic>
        <p:nvPicPr>
          <p:cNvPr id="229" name="Google Shape;229;g230d12b7779_0_197"/>
          <p:cNvPicPr preferRelativeResize="0"/>
          <p:nvPr/>
        </p:nvPicPr>
        <p:blipFill rotWithShape="1">
          <a:blip r:embed="rId7">
            <a:alphaModFix/>
          </a:blip>
          <a:srcRect/>
          <a:stretch/>
        </p:blipFill>
        <p:spPr>
          <a:xfrm>
            <a:off x="9773562" y="4649989"/>
            <a:ext cx="2003368" cy="935998"/>
          </a:xfrm>
          <a:prstGeom prst="rect">
            <a:avLst/>
          </a:prstGeom>
          <a:noFill/>
          <a:ln>
            <a:noFill/>
          </a:ln>
        </p:spPr>
      </p:pic>
      <p:pic>
        <p:nvPicPr>
          <p:cNvPr id="230" name="Google Shape;230;g230d12b7779_0_197"/>
          <p:cNvPicPr preferRelativeResize="0"/>
          <p:nvPr/>
        </p:nvPicPr>
        <p:blipFill rotWithShape="1">
          <a:blip r:embed="rId8">
            <a:alphaModFix amt="70000"/>
          </a:blip>
          <a:srcRect/>
          <a:stretch/>
        </p:blipFill>
        <p:spPr>
          <a:xfrm>
            <a:off x="7677209" y="1861305"/>
            <a:ext cx="1926871" cy="1742562"/>
          </a:xfrm>
          <a:prstGeom prst="rect">
            <a:avLst/>
          </a:prstGeom>
          <a:noFill/>
          <a:ln>
            <a:noFill/>
          </a:ln>
        </p:spPr>
      </p:pic>
      <p:pic>
        <p:nvPicPr>
          <p:cNvPr id="231" name="Google Shape;231;g230d12b7779_0_197"/>
          <p:cNvPicPr preferRelativeResize="0"/>
          <p:nvPr/>
        </p:nvPicPr>
        <p:blipFill>
          <a:blip r:embed="rId9">
            <a:alphaModFix/>
          </a:blip>
          <a:stretch>
            <a:fillRect/>
          </a:stretch>
        </p:blipFill>
        <p:spPr>
          <a:xfrm>
            <a:off x="425525" y="5788725"/>
            <a:ext cx="11582400" cy="752475"/>
          </a:xfrm>
          <a:prstGeom prst="rect">
            <a:avLst/>
          </a:prstGeom>
          <a:noFill/>
          <a:ln>
            <a:noFill/>
          </a:ln>
        </p:spPr>
      </p:pic>
      <p:sp>
        <p:nvSpPr>
          <p:cNvPr id="232" name="Google Shape;232;g230d12b7779_0_197"/>
          <p:cNvSpPr txBox="1">
            <a:spLocks noGrp="1"/>
          </p:cNvSpPr>
          <p:nvPr>
            <p:ph type="title"/>
          </p:nvPr>
        </p:nvSpPr>
        <p:spPr>
          <a:xfrm>
            <a:off x="179550" y="190100"/>
            <a:ext cx="9594000" cy="1243200"/>
          </a:xfrm>
          <a:prstGeom prst="rect">
            <a:avLst/>
          </a:prstGeom>
          <a:noFill/>
          <a:ln>
            <a:noFill/>
          </a:ln>
        </p:spPr>
        <p:txBody>
          <a:bodyPr spcFirstLastPara="1" wrap="square" lIns="91425" tIns="45700" rIns="91425" bIns="45700" anchor="ctr" anchorCtr="0">
            <a:noAutofit/>
          </a:bodyPr>
          <a:lstStyle/>
          <a:p>
            <a:pPr lvl="0">
              <a:buClr>
                <a:srgbClr val="2EB135"/>
              </a:buClr>
              <a:buSzPts val="2800"/>
            </a:pPr>
            <a:r>
              <a:rPr lang="uk-UA" sz="3200" b="1" dirty="0">
                <a:solidFill>
                  <a:schemeClr val="accent6">
                    <a:lumMod val="75000"/>
                  </a:schemeClr>
                </a:solidFill>
                <a:latin typeface="Montserrat"/>
                <a:ea typeface="Montserrat"/>
                <a:cs typeface="Montserrat"/>
                <a:sym typeface="Montserrat"/>
              </a:rPr>
              <a:t>Інформація про Конкурс </a:t>
            </a:r>
            <a:endParaRPr sz="2900" b="1" dirty="0">
              <a:solidFill>
                <a:schemeClr val="accent6">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8640574" y="1897934"/>
            <a:ext cx="2904532" cy="4046232"/>
          </a:xfrm>
          <a:prstGeom prst="rect">
            <a:avLst/>
          </a:prstGeom>
          <a:noFill/>
          <a:ln>
            <a:noFill/>
          </a:ln>
        </p:spPr>
      </p:pic>
      <p:sp>
        <p:nvSpPr>
          <p:cNvPr id="99" name="Google Shape;99;p2"/>
          <p:cNvSpPr txBox="1">
            <a:spLocks noGrp="1"/>
          </p:cNvSpPr>
          <p:nvPr>
            <p:ph type="title"/>
          </p:nvPr>
        </p:nvSpPr>
        <p:spPr>
          <a:xfrm>
            <a:off x="752696" y="149469"/>
            <a:ext cx="9594000" cy="108500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B135"/>
              </a:buClr>
              <a:buSzPts val="2800"/>
              <a:buFont typeface="Montserrat"/>
              <a:buNone/>
            </a:pPr>
            <a:r>
              <a:rPr lang="uk-UA" sz="2900" b="1" dirty="0" smtClean="0">
                <a:solidFill>
                  <a:schemeClr val="accent6">
                    <a:lumMod val="75000"/>
                  </a:schemeClr>
                </a:solidFill>
                <a:latin typeface="Montserrat"/>
                <a:ea typeface="Montserrat"/>
                <a:cs typeface="Montserrat"/>
                <a:sym typeface="Montserrat"/>
              </a:rPr>
              <a:t>Документи Фонду </a:t>
            </a:r>
            <a:r>
              <a:rPr lang="uk-UA" sz="2900" b="1" dirty="0">
                <a:solidFill>
                  <a:schemeClr val="accent6">
                    <a:lumMod val="75000"/>
                  </a:schemeClr>
                </a:solidFill>
                <a:latin typeface="Montserrat"/>
                <a:ea typeface="Montserrat"/>
                <a:cs typeface="Montserrat"/>
                <a:sym typeface="Montserrat"/>
              </a:rPr>
              <a:t>для </a:t>
            </a:r>
            <a:r>
              <a:rPr lang="uk-UA" sz="2900" b="1" dirty="0" smtClean="0">
                <a:solidFill>
                  <a:schemeClr val="accent6">
                    <a:lumMod val="75000"/>
                  </a:schemeClr>
                </a:solidFill>
                <a:latin typeface="Montserrat"/>
                <a:ea typeface="Montserrat"/>
                <a:cs typeface="Montserrat"/>
                <a:sym typeface="Montserrat"/>
              </a:rPr>
              <a:t>організації та проведення конкурсу </a:t>
            </a:r>
            <a:br>
              <a:rPr lang="uk-UA" sz="2900" b="1" dirty="0" smtClean="0">
                <a:solidFill>
                  <a:schemeClr val="accent6">
                    <a:lumMod val="75000"/>
                  </a:schemeClr>
                </a:solidFill>
                <a:latin typeface="Montserrat"/>
                <a:ea typeface="Montserrat"/>
                <a:cs typeface="Montserrat"/>
                <a:sym typeface="Montserrat"/>
              </a:rPr>
            </a:br>
            <a:r>
              <a:rPr lang="uk-UA" sz="2200" b="1" dirty="0" smtClean="0">
                <a:solidFill>
                  <a:schemeClr val="accent6">
                    <a:lumMod val="75000"/>
                  </a:schemeClr>
                </a:solidFill>
                <a:latin typeface="Montserrat"/>
                <a:ea typeface="Montserrat"/>
                <a:cs typeface="Montserrat"/>
                <a:sym typeface="Montserrat"/>
              </a:rPr>
              <a:t>(постанови КМУ №1049 та №70)</a:t>
            </a:r>
            <a:endParaRPr sz="2200" dirty="0">
              <a:solidFill>
                <a:schemeClr val="accent6">
                  <a:lumMod val="75000"/>
                </a:schemeClr>
              </a:solidFill>
            </a:endParaRPr>
          </a:p>
        </p:txBody>
      </p:sp>
      <p:pic>
        <p:nvPicPr>
          <p:cNvPr id="100" name="Google Shape;100;p2"/>
          <p:cNvPicPr preferRelativeResize="0">
            <a:picLocks noGrp="1"/>
          </p:cNvPicPr>
          <p:nvPr>
            <p:ph type="body" idx="1"/>
          </p:nvPr>
        </p:nvPicPr>
        <p:blipFill rotWithShape="1">
          <a:blip r:embed="rId4">
            <a:alphaModFix/>
          </a:blip>
          <a:srcRect/>
          <a:stretch/>
        </p:blipFill>
        <p:spPr>
          <a:xfrm flipH="1">
            <a:off x="10092840" y="506320"/>
            <a:ext cx="1611660" cy="1177751"/>
          </a:xfrm>
          <a:prstGeom prst="rect">
            <a:avLst/>
          </a:prstGeom>
          <a:noFill/>
          <a:ln>
            <a:noFill/>
          </a:ln>
        </p:spPr>
      </p:pic>
      <p:sp>
        <p:nvSpPr>
          <p:cNvPr id="101" name="Google Shape;101;p2"/>
          <p:cNvSpPr txBox="1"/>
          <p:nvPr/>
        </p:nvSpPr>
        <p:spPr>
          <a:xfrm>
            <a:off x="662675" y="1749520"/>
            <a:ext cx="7977900" cy="3575631"/>
          </a:xfrm>
          <a:prstGeom prst="rect">
            <a:avLst/>
          </a:prstGeom>
          <a:noFill/>
          <a:ln>
            <a:noFill/>
          </a:ln>
        </p:spPr>
        <p:txBody>
          <a:bodyPr spcFirstLastPara="1" wrap="square" lIns="91425" tIns="45700" rIns="91425" bIns="45700" anchor="ctr" anchorCtr="0">
            <a:noAutofit/>
          </a:bodyPr>
          <a:lstStyle/>
          <a:p>
            <a:pPr marL="400050" lvl="0" indent="-285750" algn="just" rtl="0">
              <a:spcBef>
                <a:spcPts val="0"/>
              </a:spcBef>
              <a:spcAft>
                <a:spcPts val="0"/>
              </a:spcAft>
              <a:buClr>
                <a:schemeClr val="dk1"/>
              </a:buClr>
              <a:buSzPts val="1800"/>
              <a:buFont typeface="Wingdings" panose="05000000000000000000" pitchFamily="2" charset="2"/>
              <a:buChar char="Ø"/>
            </a:pPr>
            <a:r>
              <a:rPr lang="uk-UA" sz="1800" dirty="0">
                <a:solidFill>
                  <a:schemeClr val="dk1"/>
                </a:solidFill>
                <a:latin typeface="Montserrat"/>
                <a:ea typeface="Montserrat"/>
                <a:cs typeface="Montserrat"/>
                <a:sym typeface="Montserrat"/>
              </a:rPr>
              <a:t>Оголошення про організацію та проведення конкурсу 2023</a:t>
            </a:r>
            <a:endParaRPr sz="1800" dirty="0">
              <a:solidFill>
                <a:schemeClr val="dk1"/>
              </a:solidFill>
              <a:latin typeface="Montserrat"/>
              <a:ea typeface="Montserrat"/>
              <a:cs typeface="Montserrat"/>
              <a:sym typeface="Montserrat"/>
            </a:endParaRPr>
          </a:p>
          <a:p>
            <a:pPr marL="400050" lvl="0" indent="-285750" algn="just" rtl="0">
              <a:spcBef>
                <a:spcPts val="0"/>
              </a:spcBef>
              <a:spcAft>
                <a:spcPts val="0"/>
              </a:spcAft>
              <a:buClr>
                <a:schemeClr val="dk1"/>
              </a:buClr>
              <a:buSzPts val="1800"/>
              <a:buFont typeface="Wingdings" panose="05000000000000000000" pitchFamily="2" charset="2"/>
              <a:buChar char="Ø"/>
            </a:pPr>
            <a:endParaRPr lang="uk-UA" sz="1800" dirty="0">
              <a:solidFill>
                <a:schemeClr val="dk1"/>
              </a:solidFill>
              <a:latin typeface="Montserrat"/>
              <a:ea typeface="Montserrat"/>
              <a:cs typeface="Montserrat"/>
              <a:sym typeface="Montserrat"/>
            </a:endParaRPr>
          </a:p>
          <a:p>
            <a:pPr marL="400050" lvl="0" indent="-285750" algn="just" rtl="0">
              <a:spcBef>
                <a:spcPts val="0"/>
              </a:spcBef>
              <a:spcAft>
                <a:spcPts val="0"/>
              </a:spcAft>
              <a:buClr>
                <a:schemeClr val="dk1"/>
              </a:buClr>
              <a:buSzPts val="1800"/>
              <a:buFont typeface="Wingdings" panose="05000000000000000000" pitchFamily="2" charset="2"/>
              <a:buChar char="Ø"/>
            </a:pPr>
            <a:r>
              <a:rPr lang="uk-UA" sz="1800" dirty="0" smtClean="0">
                <a:solidFill>
                  <a:schemeClr val="dk1"/>
                </a:solidFill>
                <a:latin typeface="Montserrat"/>
                <a:ea typeface="Montserrat"/>
                <a:cs typeface="Montserrat"/>
                <a:sym typeface="Montserrat"/>
              </a:rPr>
              <a:t>Оголошення </a:t>
            </a:r>
            <a:r>
              <a:rPr lang="uk-UA" sz="1800" dirty="0">
                <a:solidFill>
                  <a:schemeClr val="dk1"/>
                </a:solidFill>
                <a:latin typeface="Montserrat"/>
                <a:ea typeface="Montserrat"/>
                <a:cs typeface="Montserrat"/>
                <a:sym typeface="Montserrat"/>
              </a:rPr>
              <a:t>про відбір кандидатів до складу конкурсної комісії з числа громадськості</a:t>
            </a:r>
            <a:endParaRPr sz="1800" dirty="0">
              <a:solidFill>
                <a:schemeClr val="dk1"/>
              </a:solidFill>
              <a:latin typeface="Montserrat"/>
              <a:ea typeface="Montserrat"/>
              <a:cs typeface="Montserrat"/>
              <a:sym typeface="Montserrat"/>
            </a:endParaRPr>
          </a:p>
          <a:p>
            <a:pPr marL="400050" lvl="0" indent="-285750" algn="just" rtl="0">
              <a:spcBef>
                <a:spcPts val="0"/>
              </a:spcBef>
              <a:spcAft>
                <a:spcPts val="0"/>
              </a:spcAft>
              <a:buClr>
                <a:schemeClr val="dk1"/>
              </a:buClr>
              <a:buSzPts val="1800"/>
              <a:buFont typeface="Wingdings" panose="05000000000000000000" pitchFamily="2" charset="2"/>
              <a:buChar char="Ø"/>
            </a:pPr>
            <a:endParaRPr lang="uk-UA" sz="1800" dirty="0">
              <a:solidFill>
                <a:schemeClr val="dk1"/>
              </a:solidFill>
              <a:latin typeface="Montserrat"/>
              <a:ea typeface="Montserrat"/>
              <a:cs typeface="Montserrat"/>
              <a:sym typeface="Montserrat"/>
            </a:endParaRPr>
          </a:p>
          <a:p>
            <a:pPr marL="400050" lvl="0" indent="-285750" algn="just" rtl="0">
              <a:spcBef>
                <a:spcPts val="0"/>
              </a:spcBef>
              <a:spcAft>
                <a:spcPts val="0"/>
              </a:spcAft>
              <a:buClr>
                <a:schemeClr val="dk1"/>
              </a:buClr>
              <a:buSzPts val="1800"/>
              <a:buFont typeface="Wingdings" panose="05000000000000000000" pitchFamily="2" charset="2"/>
              <a:buChar char="Ø"/>
            </a:pPr>
            <a:r>
              <a:rPr lang="uk-UA" sz="1800" dirty="0" smtClean="0">
                <a:solidFill>
                  <a:schemeClr val="dk1"/>
                </a:solidFill>
                <a:latin typeface="Montserrat"/>
                <a:ea typeface="Montserrat"/>
                <a:cs typeface="Montserrat"/>
                <a:sym typeface="Montserrat"/>
              </a:rPr>
              <a:t>Довідка </a:t>
            </a:r>
            <a:r>
              <a:rPr lang="uk-UA" sz="1800" dirty="0">
                <a:solidFill>
                  <a:schemeClr val="dk1"/>
                </a:solidFill>
                <a:latin typeface="Montserrat"/>
                <a:ea typeface="Montserrat"/>
                <a:cs typeface="Montserrat"/>
                <a:sym typeface="Montserrat"/>
              </a:rPr>
              <a:t>щодо конкурсної пропозиції ГООІ, допущеного Фондом соціального захисту осіб з інвалідністю до участі в конкурсі</a:t>
            </a:r>
            <a:endParaRPr sz="1800" dirty="0">
              <a:solidFill>
                <a:schemeClr val="dk1"/>
              </a:solidFill>
              <a:latin typeface="Montserrat"/>
              <a:ea typeface="Montserrat"/>
              <a:cs typeface="Montserrat"/>
              <a:sym typeface="Montserrat"/>
            </a:endParaRPr>
          </a:p>
          <a:p>
            <a:pPr marL="400050" lvl="0" indent="-285750" algn="just" rtl="0">
              <a:spcBef>
                <a:spcPts val="0"/>
              </a:spcBef>
              <a:spcAft>
                <a:spcPts val="0"/>
              </a:spcAft>
              <a:buClr>
                <a:schemeClr val="dk1"/>
              </a:buClr>
              <a:buSzPts val="1800"/>
              <a:buFont typeface="Wingdings" panose="05000000000000000000" pitchFamily="2" charset="2"/>
              <a:buChar char="Ø"/>
            </a:pPr>
            <a:endParaRPr lang="uk-UA" sz="1800" dirty="0">
              <a:solidFill>
                <a:schemeClr val="dk1"/>
              </a:solidFill>
              <a:latin typeface="Montserrat"/>
              <a:ea typeface="Montserrat"/>
              <a:cs typeface="Montserrat"/>
              <a:sym typeface="Montserrat"/>
            </a:endParaRPr>
          </a:p>
          <a:p>
            <a:pPr marL="400050" lvl="0" indent="-285750" algn="just" rtl="0">
              <a:spcBef>
                <a:spcPts val="0"/>
              </a:spcBef>
              <a:spcAft>
                <a:spcPts val="0"/>
              </a:spcAft>
              <a:buClr>
                <a:schemeClr val="dk1"/>
              </a:buClr>
              <a:buSzPts val="1800"/>
              <a:buFont typeface="Wingdings" panose="05000000000000000000" pitchFamily="2" charset="2"/>
              <a:buChar char="Ø"/>
            </a:pPr>
            <a:r>
              <a:rPr lang="uk-UA" sz="1800" dirty="0" smtClean="0">
                <a:solidFill>
                  <a:schemeClr val="dk1"/>
                </a:solidFill>
                <a:latin typeface="Montserrat"/>
                <a:ea typeface="Montserrat"/>
                <a:cs typeface="Montserrat"/>
                <a:sym typeface="Montserrat"/>
              </a:rPr>
              <a:t>Відбір </a:t>
            </a:r>
            <a:r>
              <a:rPr lang="uk-UA" sz="1800" dirty="0">
                <a:solidFill>
                  <a:schemeClr val="dk1"/>
                </a:solidFill>
                <a:latin typeface="Montserrat"/>
                <a:ea typeface="Montserrat"/>
                <a:cs typeface="Montserrat"/>
                <a:sym typeface="Montserrat"/>
              </a:rPr>
              <a:t>кандидатів до складу конкурсної комісії здійснюється шляхом врахування результатів опитування громадян</a:t>
            </a:r>
            <a:endParaRPr sz="1800" dirty="0">
              <a:solidFill>
                <a:schemeClr val="dk1"/>
              </a:solidFill>
              <a:latin typeface="Montserrat"/>
              <a:ea typeface="Montserrat"/>
              <a:cs typeface="Montserrat"/>
              <a:sym typeface="Montserrat"/>
            </a:endParaRPr>
          </a:p>
          <a:p>
            <a:pPr marL="400050" lvl="0" indent="-285750" algn="just" rtl="0">
              <a:spcBef>
                <a:spcPts val="0"/>
              </a:spcBef>
              <a:spcAft>
                <a:spcPts val="0"/>
              </a:spcAft>
              <a:buClr>
                <a:schemeClr val="dk1"/>
              </a:buClr>
              <a:buSzPts val="1800"/>
              <a:buFont typeface="Wingdings" panose="05000000000000000000" pitchFamily="2" charset="2"/>
              <a:buChar char="Ø"/>
            </a:pPr>
            <a:endParaRPr lang="uk-UA" sz="1800" dirty="0">
              <a:solidFill>
                <a:schemeClr val="dk1"/>
              </a:solidFill>
              <a:latin typeface="Montserrat"/>
              <a:ea typeface="Montserrat"/>
              <a:cs typeface="Montserrat"/>
              <a:sym typeface="Montserrat"/>
            </a:endParaRPr>
          </a:p>
          <a:p>
            <a:pPr marL="400050" lvl="0" indent="-285750" algn="just" rtl="0">
              <a:spcBef>
                <a:spcPts val="0"/>
              </a:spcBef>
              <a:spcAft>
                <a:spcPts val="0"/>
              </a:spcAft>
              <a:buClr>
                <a:schemeClr val="dk1"/>
              </a:buClr>
              <a:buSzPts val="1800"/>
              <a:buFont typeface="Wingdings" panose="05000000000000000000" pitchFamily="2" charset="2"/>
              <a:buChar char="Ø"/>
            </a:pPr>
            <a:r>
              <a:rPr lang="uk-UA" sz="1800" dirty="0" smtClean="0">
                <a:solidFill>
                  <a:schemeClr val="dk1"/>
                </a:solidFill>
                <a:latin typeface="Montserrat"/>
                <a:ea typeface="Montserrat"/>
                <a:cs typeface="Montserrat"/>
                <a:sym typeface="Montserrat"/>
              </a:rPr>
              <a:t>Положення </a:t>
            </a:r>
            <a:r>
              <a:rPr lang="uk-UA" sz="1800" dirty="0">
                <a:solidFill>
                  <a:schemeClr val="dk1"/>
                </a:solidFill>
                <a:latin typeface="Montserrat"/>
                <a:ea typeface="Montserrat"/>
                <a:cs typeface="Montserrat"/>
                <a:sym typeface="Montserrat"/>
              </a:rPr>
              <a:t>про конкурсну комісію</a:t>
            </a:r>
            <a:endParaRPr sz="1800" dirty="0">
              <a:solidFill>
                <a:schemeClr val="dk1"/>
              </a:solidFill>
              <a:latin typeface="Montserrat"/>
              <a:ea typeface="Montserrat"/>
              <a:cs typeface="Montserrat"/>
              <a:sym typeface="Montserrat"/>
            </a:endParaRPr>
          </a:p>
          <a:p>
            <a:pPr marL="742950" lvl="0" indent="-285750" algn="just" rtl="0">
              <a:spcBef>
                <a:spcPts val="0"/>
              </a:spcBef>
              <a:spcAft>
                <a:spcPts val="0"/>
              </a:spcAft>
              <a:buFont typeface="Wingdings" panose="05000000000000000000" pitchFamily="2" charset="2"/>
              <a:buChar char="Ø"/>
            </a:pPr>
            <a:endParaRPr sz="1800" dirty="0">
              <a:solidFill>
                <a:schemeClr val="dk1"/>
              </a:solidFill>
              <a:latin typeface="Montserrat"/>
              <a:ea typeface="Montserrat"/>
              <a:cs typeface="Montserrat"/>
              <a:sym typeface="Montserrat"/>
            </a:endParaRPr>
          </a:p>
          <a:p>
            <a:pPr marL="400050" lvl="0" indent="-285750" algn="just" rtl="0">
              <a:spcBef>
                <a:spcPts val="0"/>
              </a:spcBef>
              <a:spcAft>
                <a:spcPts val="0"/>
              </a:spcAft>
              <a:buClr>
                <a:schemeClr val="dk1"/>
              </a:buClr>
              <a:buSzPts val="1800"/>
              <a:buFont typeface="Wingdings" panose="05000000000000000000" pitchFamily="2" charset="2"/>
              <a:buChar char="Ø"/>
            </a:pPr>
            <a:r>
              <a:rPr lang="uk-UA" sz="1800" dirty="0">
                <a:solidFill>
                  <a:schemeClr val="dk1"/>
                </a:solidFill>
                <a:latin typeface="Montserrat"/>
                <a:ea typeface="Montserrat"/>
                <a:cs typeface="Montserrat"/>
                <a:sym typeface="Montserrat"/>
              </a:rPr>
              <a:t>Порядок перевірки конкурсною комісією достовірності </a:t>
            </a:r>
            <a:r>
              <a:rPr lang="uk-UA" sz="1800" dirty="0" smtClean="0">
                <a:solidFill>
                  <a:schemeClr val="dk1"/>
                </a:solidFill>
                <a:latin typeface="Montserrat"/>
                <a:ea typeface="Montserrat"/>
                <a:cs typeface="Montserrat"/>
                <a:sym typeface="Montserrat"/>
              </a:rPr>
              <a:t>інформації, зазначеної в конкурсній пропозиції</a:t>
            </a:r>
            <a:endParaRPr sz="1800" dirty="0">
              <a:solidFill>
                <a:schemeClr val="dk1"/>
              </a:solidFill>
              <a:latin typeface="Montserrat"/>
              <a:ea typeface="Montserrat"/>
              <a:cs typeface="Montserrat"/>
              <a:sym typeface="Montserrat"/>
            </a:endParaRPr>
          </a:p>
        </p:txBody>
      </p:sp>
      <p:pic>
        <p:nvPicPr>
          <p:cNvPr id="102" name="Google Shape;102;p2"/>
          <p:cNvPicPr preferRelativeResize="0"/>
          <p:nvPr/>
        </p:nvPicPr>
        <p:blipFill rotWithShape="1">
          <a:blip r:embed="rId5">
            <a:alphaModFix/>
          </a:blip>
          <a:srcRect/>
          <a:stretch/>
        </p:blipFill>
        <p:spPr>
          <a:xfrm>
            <a:off x="9827883" y="4337683"/>
            <a:ext cx="2003367" cy="935999"/>
          </a:xfrm>
          <a:prstGeom prst="rect">
            <a:avLst/>
          </a:prstGeom>
          <a:noFill/>
          <a:ln>
            <a:noFill/>
          </a:ln>
        </p:spPr>
      </p:pic>
      <p:pic>
        <p:nvPicPr>
          <p:cNvPr id="103" name="Google Shape;103;p2"/>
          <p:cNvPicPr preferRelativeResize="0"/>
          <p:nvPr/>
        </p:nvPicPr>
        <p:blipFill>
          <a:blip r:embed="rId6">
            <a:alphaModFix/>
          </a:blip>
          <a:stretch>
            <a:fillRect/>
          </a:stretch>
        </p:blipFill>
        <p:spPr>
          <a:xfrm>
            <a:off x="425525" y="5788725"/>
            <a:ext cx="11582400" cy="752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g230d12b7779_0_93"/>
          <p:cNvPicPr preferRelativeResize="0"/>
          <p:nvPr/>
        </p:nvPicPr>
        <p:blipFill rotWithShape="1">
          <a:blip r:embed="rId3">
            <a:alphaModFix/>
          </a:blip>
          <a:srcRect/>
          <a:stretch/>
        </p:blipFill>
        <p:spPr>
          <a:xfrm>
            <a:off x="8640574" y="1897934"/>
            <a:ext cx="2904532" cy="4046234"/>
          </a:xfrm>
          <a:prstGeom prst="rect">
            <a:avLst/>
          </a:prstGeom>
          <a:noFill/>
          <a:ln>
            <a:noFill/>
          </a:ln>
        </p:spPr>
      </p:pic>
      <p:pic>
        <p:nvPicPr>
          <p:cNvPr id="109" name="Google Shape;109;g230d12b7779_0_93"/>
          <p:cNvPicPr preferRelativeResize="0">
            <a:picLocks noGrp="1"/>
          </p:cNvPicPr>
          <p:nvPr>
            <p:ph type="body" idx="1"/>
          </p:nvPr>
        </p:nvPicPr>
        <p:blipFill rotWithShape="1">
          <a:blip r:embed="rId4">
            <a:alphaModFix/>
          </a:blip>
          <a:srcRect/>
          <a:stretch/>
        </p:blipFill>
        <p:spPr>
          <a:xfrm flipH="1">
            <a:off x="10092900" y="506320"/>
            <a:ext cx="1611600" cy="1177800"/>
          </a:xfrm>
          <a:prstGeom prst="rect">
            <a:avLst/>
          </a:prstGeom>
          <a:noFill/>
          <a:ln>
            <a:noFill/>
          </a:ln>
        </p:spPr>
      </p:pic>
      <p:sp>
        <p:nvSpPr>
          <p:cNvPr id="110" name="Google Shape;110;g230d12b7779_0_93"/>
          <p:cNvSpPr txBox="1"/>
          <p:nvPr/>
        </p:nvSpPr>
        <p:spPr>
          <a:xfrm>
            <a:off x="662675" y="1532851"/>
            <a:ext cx="7977900" cy="3792300"/>
          </a:xfrm>
          <a:prstGeom prst="rect">
            <a:avLst/>
          </a:prstGeom>
          <a:noFill/>
          <a:ln>
            <a:noFill/>
          </a:ln>
        </p:spPr>
        <p:txBody>
          <a:bodyPr spcFirstLastPara="1" wrap="square" lIns="91425" tIns="45700" rIns="91425" bIns="45700" anchor="ctr" anchorCtr="0">
            <a:noAutofit/>
          </a:bodyPr>
          <a:lstStyle/>
          <a:p>
            <a:pPr marL="285750" lvl="0" indent="-285750" algn="just" rtl="0">
              <a:lnSpc>
                <a:spcPct val="106999"/>
              </a:lnSpc>
              <a:spcBef>
                <a:spcPts val="0"/>
              </a:spcBef>
              <a:spcAft>
                <a:spcPts val="0"/>
              </a:spcAft>
              <a:buFont typeface="Wingdings" panose="05000000000000000000" pitchFamily="2" charset="2"/>
              <a:buChar char="Ø"/>
            </a:pPr>
            <a:r>
              <a:rPr lang="uk-UA" dirty="0" smtClean="0">
                <a:solidFill>
                  <a:schemeClr val="dk1"/>
                </a:solidFill>
                <a:latin typeface="Calibri"/>
                <a:ea typeface="Calibri"/>
                <a:cs typeface="Calibri"/>
                <a:sym typeface="Calibri"/>
              </a:rPr>
              <a:t> </a:t>
            </a:r>
            <a:r>
              <a:rPr lang="uk-UA" sz="1800" dirty="0">
                <a:solidFill>
                  <a:schemeClr val="dk1"/>
                </a:solidFill>
                <a:latin typeface="Montserrat"/>
                <a:ea typeface="Montserrat"/>
                <a:cs typeface="Montserrat"/>
                <a:sym typeface="Montserrat"/>
              </a:rPr>
              <a:t>Примірний тристоронній договір про виконання (реалізацію) загальнодержавних проектів, який включає вимоги та зобов’язання сторін (Фонд, територіальні відділення Фонду, громадське об’єднання) з виконання проекту та містить додатки:</a:t>
            </a:r>
            <a:endParaRPr sz="1800" dirty="0">
              <a:solidFill>
                <a:schemeClr val="dk1"/>
              </a:solidFill>
              <a:latin typeface="Montserrat"/>
              <a:ea typeface="Montserrat"/>
              <a:cs typeface="Montserrat"/>
              <a:sym typeface="Montserrat"/>
            </a:endParaRPr>
          </a:p>
          <a:p>
            <a:pPr marL="0" lvl="0" indent="0" algn="just" rtl="0">
              <a:lnSpc>
                <a:spcPct val="106999"/>
              </a:lnSpc>
              <a:spcBef>
                <a:spcPts val="0"/>
              </a:spcBef>
              <a:spcAft>
                <a:spcPts val="0"/>
              </a:spcAft>
              <a:buNone/>
            </a:pPr>
            <a:endParaRPr sz="1800" dirty="0">
              <a:solidFill>
                <a:schemeClr val="dk1"/>
              </a:solidFill>
              <a:latin typeface="Montserrat"/>
              <a:ea typeface="Montserrat"/>
              <a:cs typeface="Montserrat"/>
              <a:sym typeface="Montserrat"/>
            </a:endParaRPr>
          </a:p>
          <a:p>
            <a:pPr marL="457200" lvl="0" indent="-342900" algn="just" rtl="0">
              <a:lnSpc>
                <a:spcPct val="106999"/>
              </a:lnSpc>
              <a:spcBef>
                <a:spcPts val="0"/>
              </a:spcBef>
              <a:spcAft>
                <a:spcPts val="0"/>
              </a:spcAft>
              <a:buClr>
                <a:schemeClr val="dk1"/>
              </a:buClr>
              <a:buSzPts val="1800"/>
              <a:buFont typeface="Montserrat"/>
              <a:buChar char="●"/>
            </a:pPr>
            <a:r>
              <a:rPr lang="uk-UA" sz="1800" dirty="0">
                <a:solidFill>
                  <a:schemeClr val="dk1"/>
                </a:solidFill>
                <a:latin typeface="Montserrat"/>
                <a:ea typeface="Montserrat"/>
                <a:cs typeface="Montserrat"/>
                <a:sym typeface="Montserrat"/>
              </a:rPr>
              <a:t>кошторис витрат з переліком статей </a:t>
            </a:r>
            <a:r>
              <a:rPr lang="uk-UA" sz="1800" dirty="0" smtClean="0">
                <a:solidFill>
                  <a:schemeClr val="dk1"/>
                </a:solidFill>
                <a:latin typeface="Montserrat"/>
                <a:ea typeface="Montserrat"/>
                <a:cs typeface="Montserrat"/>
                <a:sym typeface="Montserrat"/>
              </a:rPr>
              <a:t>витрат</a:t>
            </a:r>
            <a:endParaRPr sz="1800" dirty="0">
              <a:solidFill>
                <a:schemeClr val="dk1"/>
              </a:solidFill>
              <a:latin typeface="Montserrat"/>
              <a:ea typeface="Montserrat"/>
              <a:cs typeface="Montserrat"/>
              <a:sym typeface="Montserrat"/>
            </a:endParaRPr>
          </a:p>
          <a:p>
            <a:pPr marL="457200" lvl="0" indent="-342900" algn="just" rtl="0">
              <a:lnSpc>
                <a:spcPct val="106999"/>
              </a:lnSpc>
              <a:spcBef>
                <a:spcPts val="0"/>
              </a:spcBef>
              <a:spcAft>
                <a:spcPts val="0"/>
              </a:spcAft>
              <a:buClr>
                <a:schemeClr val="dk1"/>
              </a:buClr>
              <a:buSzPts val="1800"/>
              <a:buFont typeface="Montserrat"/>
              <a:buChar char="●"/>
            </a:pPr>
            <a:r>
              <a:rPr lang="uk-UA" sz="1800" dirty="0">
                <a:solidFill>
                  <a:schemeClr val="dk1"/>
                </a:solidFill>
                <a:latin typeface="Montserrat"/>
                <a:ea typeface="Montserrat"/>
                <a:cs typeface="Montserrat"/>
                <a:sym typeface="Montserrat"/>
              </a:rPr>
              <a:t>графік перерахування грошових коштів фінансової </a:t>
            </a:r>
            <a:r>
              <a:rPr lang="uk-UA" sz="1800" dirty="0" smtClean="0">
                <a:solidFill>
                  <a:schemeClr val="dk1"/>
                </a:solidFill>
                <a:latin typeface="Montserrat"/>
                <a:ea typeface="Montserrat"/>
                <a:cs typeface="Montserrat"/>
                <a:sym typeface="Montserrat"/>
              </a:rPr>
              <a:t>підтримки</a:t>
            </a:r>
            <a:endParaRPr sz="1800" dirty="0">
              <a:solidFill>
                <a:schemeClr val="dk1"/>
              </a:solidFill>
              <a:latin typeface="Montserrat"/>
              <a:ea typeface="Montserrat"/>
              <a:cs typeface="Montserrat"/>
              <a:sym typeface="Montserrat"/>
            </a:endParaRPr>
          </a:p>
          <a:p>
            <a:pPr marL="457200" lvl="0" indent="-342900" algn="just" rtl="0">
              <a:lnSpc>
                <a:spcPct val="106999"/>
              </a:lnSpc>
              <a:spcBef>
                <a:spcPts val="0"/>
              </a:spcBef>
              <a:spcAft>
                <a:spcPts val="0"/>
              </a:spcAft>
              <a:buClr>
                <a:schemeClr val="dk1"/>
              </a:buClr>
              <a:buSzPts val="1800"/>
              <a:buFont typeface="Montserrat"/>
              <a:buChar char="●"/>
            </a:pPr>
            <a:r>
              <a:rPr lang="uk-UA" sz="1800" dirty="0">
                <a:solidFill>
                  <a:schemeClr val="dk1"/>
                </a:solidFill>
                <a:latin typeface="Montserrat"/>
                <a:ea typeface="Montserrat"/>
                <a:cs typeface="Montserrat"/>
                <a:sym typeface="Montserrat"/>
              </a:rPr>
              <a:t>щоквартальний звіт громадського об’єднання осіб з інвалідністю про виконання </a:t>
            </a:r>
            <a:r>
              <a:rPr lang="uk-UA" sz="1800" dirty="0" smtClean="0">
                <a:solidFill>
                  <a:schemeClr val="dk1"/>
                </a:solidFill>
                <a:latin typeface="Montserrat"/>
                <a:ea typeface="Montserrat"/>
                <a:cs typeface="Montserrat"/>
                <a:sym typeface="Montserrat"/>
              </a:rPr>
              <a:t>проекту</a:t>
            </a:r>
            <a:endParaRPr sz="1800" dirty="0">
              <a:solidFill>
                <a:schemeClr val="dk1"/>
              </a:solidFill>
              <a:latin typeface="Montserrat"/>
              <a:ea typeface="Montserrat"/>
              <a:cs typeface="Montserrat"/>
              <a:sym typeface="Montserrat"/>
            </a:endParaRPr>
          </a:p>
          <a:p>
            <a:pPr marL="457200" lvl="0" indent="-342900" algn="just" rtl="0">
              <a:lnSpc>
                <a:spcPct val="106999"/>
              </a:lnSpc>
              <a:spcBef>
                <a:spcPts val="0"/>
              </a:spcBef>
              <a:spcAft>
                <a:spcPts val="0"/>
              </a:spcAft>
              <a:buClr>
                <a:schemeClr val="dk1"/>
              </a:buClr>
              <a:buSzPts val="1800"/>
              <a:buFont typeface="Montserrat"/>
              <a:buChar char="●"/>
            </a:pPr>
            <a:r>
              <a:rPr lang="uk-UA" sz="1800" dirty="0">
                <a:solidFill>
                  <a:schemeClr val="dk1"/>
                </a:solidFill>
                <a:latin typeface="Montserrat"/>
                <a:ea typeface="Montserrat"/>
                <a:cs typeface="Montserrat"/>
                <a:sym typeface="Montserrat"/>
              </a:rPr>
              <a:t>список осіб з інвалідністю – отримувачів соціальних послуг, що надаються громадським об’єднанням осіб з інвалідністю в рамках проекту у 2023 році</a:t>
            </a:r>
            <a:endParaRPr sz="1800" dirty="0">
              <a:solidFill>
                <a:schemeClr val="dk1"/>
              </a:solidFill>
              <a:latin typeface="Montserrat"/>
              <a:ea typeface="Montserrat"/>
              <a:cs typeface="Montserrat"/>
              <a:sym typeface="Montserrat"/>
            </a:endParaRPr>
          </a:p>
          <a:p>
            <a:pPr marL="0" lvl="0" indent="0" algn="just" rtl="0">
              <a:lnSpc>
                <a:spcPct val="106999"/>
              </a:lnSpc>
              <a:spcBef>
                <a:spcPts val="800"/>
              </a:spcBef>
              <a:spcAft>
                <a:spcPts val="0"/>
              </a:spcAft>
              <a:buNone/>
            </a:pPr>
            <a:endParaRPr sz="1800" dirty="0">
              <a:solidFill>
                <a:schemeClr val="dk1"/>
              </a:solidFill>
              <a:latin typeface="Montserrat"/>
              <a:ea typeface="Montserrat"/>
              <a:cs typeface="Montserrat"/>
              <a:sym typeface="Montserrat"/>
            </a:endParaRPr>
          </a:p>
        </p:txBody>
      </p:sp>
      <p:pic>
        <p:nvPicPr>
          <p:cNvPr id="111" name="Google Shape;111;g230d12b7779_0_93"/>
          <p:cNvPicPr preferRelativeResize="0"/>
          <p:nvPr/>
        </p:nvPicPr>
        <p:blipFill rotWithShape="1">
          <a:blip r:embed="rId5">
            <a:alphaModFix/>
          </a:blip>
          <a:srcRect/>
          <a:stretch/>
        </p:blipFill>
        <p:spPr>
          <a:xfrm>
            <a:off x="9827883" y="4337683"/>
            <a:ext cx="2003368" cy="935998"/>
          </a:xfrm>
          <a:prstGeom prst="rect">
            <a:avLst/>
          </a:prstGeom>
          <a:noFill/>
          <a:ln>
            <a:noFill/>
          </a:ln>
        </p:spPr>
      </p:pic>
      <p:pic>
        <p:nvPicPr>
          <p:cNvPr id="112" name="Google Shape;112;g230d12b7779_0_93"/>
          <p:cNvPicPr preferRelativeResize="0"/>
          <p:nvPr/>
        </p:nvPicPr>
        <p:blipFill>
          <a:blip r:embed="rId6">
            <a:alphaModFix/>
          </a:blip>
          <a:stretch>
            <a:fillRect/>
          </a:stretch>
        </p:blipFill>
        <p:spPr>
          <a:xfrm>
            <a:off x="425525" y="5788725"/>
            <a:ext cx="11582400" cy="752475"/>
          </a:xfrm>
          <a:prstGeom prst="rect">
            <a:avLst/>
          </a:prstGeom>
          <a:noFill/>
          <a:ln>
            <a:noFill/>
          </a:ln>
        </p:spPr>
      </p:pic>
      <p:sp>
        <p:nvSpPr>
          <p:cNvPr id="113" name="Google Shape;113;g230d12b7779_0_93"/>
          <p:cNvSpPr txBox="1">
            <a:spLocks noGrp="1"/>
          </p:cNvSpPr>
          <p:nvPr>
            <p:ph type="title"/>
          </p:nvPr>
        </p:nvSpPr>
        <p:spPr>
          <a:xfrm>
            <a:off x="662674" y="60424"/>
            <a:ext cx="9165275" cy="1623695"/>
          </a:xfrm>
          <a:prstGeom prst="rect">
            <a:avLst/>
          </a:prstGeom>
          <a:noFill/>
          <a:ln>
            <a:noFill/>
          </a:ln>
        </p:spPr>
        <p:txBody>
          <a:bodyPr spcFirstLastPara="1" wrap="square" lIns="91425" tIns="45700" rIns="91425" bIns="45700" anchor="ctr" anchorCtr="0">
            <a:noAutofit/>
          </a:bodyPr>
          <a:lstStyle/>
          <a:p>
            <a:pPr lvl="0">
              <a:buClr>
                <a:srgbClr val="2EB135"/>
              </a:buClr>
              <a:buSzPts val="2800"/>
            </a:pPr>
            <a:r>
              <a:rPr lang="uk-UA" sz="2800" b="1" dirty="0" smtClean="0">
                <a:solidFill>
                  <a:schemeClr val="accent6">
                    <a:lumMod val="75000"/>
                  </a:schemeClr>
                </a:solidFill>
                <a:latin typeface="Montserrat"/>
                <a:ea typeface="Montserrat"/>
                <a:cs typeface="Montserrat"/>
                <a:sym typeface="Montserrat"/>
              </a:rPr>
              <a:t>Документи </a:t>
            </a:r>
            <a:r>
              <a:rPr lang="uk-UA" sz="2800" b="1" dirty="0">
                <a:solidFill>
                  <a:schemeClr val="accent6">
                    <a:lumMod val="75000"/>
                  </a:schemeClr>
                </a:solidFill>
                <a:latin typeface="Montserrat"/>
                <a:ea typeface="Montserrat"/>
                <a:cs typeface="Montserrat"/>
                <a:sym typeface="Montserrat"/>
              </a:rPr>
              <a:t>Фонду для організації та проведення конкурсу </a:t>
            </a:r>
            <a:br>
              <a:rPr lang="uk-UA" sz="2800" b="1" dirty="0">
                <a:solidFill>
                  <a:schemeClr val="accent6">
                    <a:lumMod val="75000"/>
                  </a:schemeClr>
                </a:solidFill>
                <a:latin typeface="Montserrat"/>
                <a:ea typeface="Montserrat"/>
                <a:cs typeface="Montserrat"/>
                <a:sym typeface="Montserrat"/>
              </a:rPr>
            </a:br>
            <a:endParaRPr sz="2800" dirty="0">
              <a:solidFill>
                <a:srgbClr val="2EB13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g230d12b7779_0_104"/>
          <p:cNvPicPr preferRelativeResize="0"/>
          <p:nvPr/>
        </p:nvPicPr>
        <p:blipFill rotWithShape="1">
          <a:blip r:embed="rId3">
            <a:alphaModFix/>
          </a:blip>
          <a:srcRect/>
          <a:stretch/>
        </p:blipFill>
        <p:spPr>
          <a:xfrm>
            <a:off x="8640574" y="1897934"/>
            <a:ext cx="2904532" cy="4046234"/>
          </a:xfrm>
          <a:prstGeom prst="rect">
            <a:avLst/>
          </a:prstGeom>
          <a:noFill/>
          <a:ln>
            <a:noFill/>
          </a:ln>
        </p:spPr>
      </p:pic>
      <p:pic>
        <p:nvPicPr>
          <p:cNvPr id="119" name="Google Shape;119;g230d12b7779_0_104"/>
          <p:cNvPicPr preferRelativeResize="0">
            <a:picLocks noGrp="1"/>
          </p:cNvPicPr>
          <p:nvPr>
            <p:ph type="body" idx="1"/>
          </p:nvPr>
        </p:nvPicPr>
        <p:blipFill rotWithShape="1">
          <a:blip r:embed="rId4">
            <a:alphaModFix/>
          </a:blip>
          <a:srcRect/>
          <a:stretch/>
        </p:blipFill>
        <p:spPr>
          <a:xfrm flipH="1">
            <a:off x="10092900" y="506320"/>
            <a:ext cx="1611600" cy="1177800"/>
          </a:xfrm>
          <a:prstGeom prst="rect">
            <a:avLst/>
          </a:prstGeom>
          <a:noFill/>
          <a:ln>
            <a:noFill/>
          </a:ln>
        </p:spPr>
      </p:pic>
      <p:sp>
        <p:nvSpPr>
          <p:cNvPr id="120" name="Google Shape;120;g230d12b7779_0_104"/>
          <p:cNvSpPr txBox="1"/>
          <p:nvPr/>
        </p:nvSpPr>
        <p:spPr>
          <a:xfrm>
            <a:off x="662675" y="1532851"/>
            <a:ext cx="7977900" cy="3979926"/>
          </a:xfrm>
          <a:prstGeom prst="rect">
            <a:avLst/>
          </a:prstGeom>
          <a:noFill/>
          <a:ln>
            <a:noFill/>
          </a:ln>
        </p:spPr>
        <p:txBody>
          <a:bodyPr spcFirstLastPara="1" wrap="square" lIns="91425" tIns="45700" rIns="91425" bIns="45700" anchor="ctr" anchorCtr="0">
            <a:noAutofit/>
          </a:bodyPr>
          <a:lstStyle/>
          <a:p>
            <a:pPr marL="285750" lvl="0" indent="-285750" algn="just" rtl="0">
              <a:lnSpc>
                <a:spcPct val="106999"/>
              </a:lnSpc>
              <a:spcBef>
                <a:spcPts val="0"/>
              </a:spcBef>
              <a:spcAft>
                <a:spcPts val="0"/>
              </a:spcAft>
              <a:buFont typeface="Wingdings" panose="05000000000000000000" pitchFamily="2" charset="2"/>
              <a:buChar char="Ø"/>
            </a:pPr>
            <a:r>
              <a:rPr lang="uk-UA" sz="1800" dirty="0" smtClean="0">
                <a:solidFill>
                  <a:schemeClr val="dk1"/>
                </a:solidFill>
                <a:latin typeface="Montserrat"/>
                <a:ea typeface="Montserrat"/>
                <a:cs typeface="Montserrat"/>
                <a:sym typeface="Montserrat"/>
              </a:rPr>
              <a:t> </a:t>
            </a:r>
            <a:r>
              <a:rPr lang="uk-UA" sz="1800" dirty="0">
                <a:solidFill>
                  <a:schemeClr val="dk1"/>
                </a:solidFill>
                <a:latin typeface="Montserrat"/>
                <a:ea typeface="Montserrat"/>
                <a:cs typeface="Montserrat"/>
                <a:sym typeface="Montserrat"/>
              </a:rPr>
              <a:t>Порядок проведення моніторингу виконання (реалізації) загальнодержавних проектів ГО для надання соціальних послуг особам з інвалідністю</a:t>
            </a:r>
            <a:endParaRPr sz="1800" dirty="0">
              <a:solidFill>
                <a:schemeClr val="dk1"/>
              </a:solidFill>
              <a:latin typeface="Montserrat"/>
              <a:ea typeface="Montserrat"/>
              <a:cs typeface="Montserrat"/>
              <a:sym typeface="Montserrat"/>
            </a:endParaRPr>
          </a:p>
          <a:p>
            <a:pPr marL="0" lvl="0" indent="0" algn="just" rtl="0">
              <a:lnSpc>
                <a:spcPct val="106999"/>
              </a:lnSpc>
              <a:spcBef>
                <a:spcPts val="0"/>
              </a:spcBef>
              <a:spcAft>
                <a:spcPts val="0"/>
              </a:spcAft>
              <a:buNone/>
            </a:pPr>
            <a:endParaRPr sz="1800" dirty="0">
              <a:solidFill>
                <a:schemeClr val="dk1"/>
              </a:solidFill>
              <a:latin typeface="Montserrat"/>
              <a:ea typeface="Montserrat"/>
              <a:cs typeface="Montserrat"/>
              <a:sym typeface="Montserrat"/>
            </a:endParaRPr>
          </a:p>
          <a:p>
            <a:pPr marL="285750" lvl="0" indent="-285750" algn="just" rtl="0">
              <a:lnSpc>
                <a:spcPct val="106999"/>
              </a:lnSpc>
              <a:spcBef>
                <a:spcPts val="0"/>
              </a:spcBef>
              <a:spcAft>
                <a:spcPts val="0"/>
              </a:spcAft>
              <a:buFont typeface="Wingdings" panose="05000000000000000000" pitchFamily="2" charset="2"/>
              <a:buChar char="Ø"/>
            </a:pPr>
            <a:r>
              <a:rPr lang="uk-UA" sz="1800" dirty="0" smtClean="0">
                <a:solidFill>
                  <a:schemeClr val="dk1"/>
                </a:solidFill>
                <a:latin typeface="Montserrat"/>
                <a:ea typeface="Montserrat"/>
                <a:cs typeface="Montserrat"/>
                <a:sym typeface="Montserrat"/>
              </a:rPr>
              <a:t> </a:t>
            </a:r>
            <a:r>
              <a:rPr lang="uk-UA" sz="1800" dirty="0">
                <a:solidFill>
                  <a:schemeClr val="dk1"/>
                </a:solidFill>
                <a:latin typeface="Montserrat"/>
                <a:ea typeface="Montserrat"/>
                <a:cs typeface="Montserrat"/>
                <a:sym typeface="Montserrat"/>
              </a:rPr>
              <a:t>Щоквартальний моніторинговий звіт Фонду та його територіальних відділень</a:t>
            </a:r>
            <a:endParaRPr sz="1800" dirty="0">
              <a:solidFill>
                <a:schemeClr val="dk1"/>
              </a:solidFill>
              <a:latin typeface="Montserrat"/>
              <a:ea typeface="Montserrat"/>
              <a:cs typeface="Montserrat"/>
              <a:sym typeface="Montserrat"/>
            </a:endParaRPr>
          </a:p>
          <a:p>
            <a:pPr marL="0" lvl="0" indent="0" algn="just" rtl="0">
              <a:lnSpc>
                <a:spcPct val="106999"/>
              </a:lnSpc>
              <a:spcBef>
                <a:spcPts val="0"/>
              </a:spcBef>
              <a:spcAft>
                <a:spcPts val="0"/>
              </a:spcAft>
              <a:buNone/>
            </a:pPr>
            <a:endParaRPr sz="1800" dirty="0">
              <a:solidFill>
                <a:schemeClr val="dk1"/>
              </a:solidFill>
              <a:latin typeface="Montserrat"/>
              <a:ea typeface="Montserrat"/>
              <a:cs typeface="Montserrat"/>
              <a:sym typeface="Montserrat"/>
            </a:endParaRPr>
          </a:p>
          <a:p>
            <a:pPr marL="285750" lvl="0" indent="-285750" algn="just" rtl="0">
              <a:lnSpc>
                <a:spcPct val="106999"/>
              </a:lnSpc>
              <a:spcBef>
                <a:spcPts val="0"/>
              </a:spcBef>
              <a:spcAft>
                <a:spcPts val="0"/>
              </a:spcAft>
              <a:buFont typeface="Wingdings" panose="05000000000000000000" pitchFamily="2" charset="2"/>
              <a:buChar char="Ø"/>
            </a:pPr>
            <a:r>
              <a:rPr lang="uk-UA" sz="1800" dirty="0" smtClean="0">
                <a:solidFill>
                  <a:schemeClr val="dk1"/>
                </a:solidFill>
                <a:latin typeface="Montserrat"/>
                <a:ea typeface="Montserrat"/>
                <a:cs typeface="Montserrat"/>
                <a:sym typeface="Montserrat"/>
              </a:rPr>
              <a:t> </a:t>
            </a:r>
            <a:r>
              <a:rPr lang="uk-UA" sz="1800" dirty="0">
                <a:solidFill>
                  <a:schemeClr val="dk1"/>
                </a:solidFill>
                <a:latin typeface="Montserrat"/>
                <a:ea typeface="Montserrat"/>
                <a:cs typeface="Montserrat"/>
                <a:sym typeface="Montserrat"/>
              </a:rPr>
              <a:t>Підсумковий звіт про виконання договору</a:t>
            </a:r>
            <a:endParaRPr sz="1800" dirty="0">
              <a:solidFill>
                <a:schemeClr val="dk1"/>
              </a:solidFill>
              <a:latin typeface="Montserrat"/>
              <a:ea typeface="Montserrat"/>
              <a:cs typeface="Montserrat"/>
              <a:sym typeface="Montserrat"/>
            </a:endParaRPr>
          </a:p>
          <a:p>
            <a:pPr marL="0" lvl="0" indent="0" algn="just" rtl="0">
              <a:lnSpc>
                <a:spcPct val="106999"/>
              </a:lnSpc>
              <a:spcBef>
                <a:spcPts val="0"/>
              </a:spcBef>
              <a:spcAft>
                <a:spcPts val="0"/>
              </a:spcAft>
              <a:buNone/>
            </a:pPr>
            <a:endParaRPr sz="1800" dirty="0">
              <a:solidFill>
                <a:schemeClr val="dk1"/>
              </a:solidFill>
              <a:latin typeface="Montserrat"/>
              <a:ea typeface="Montserrat"/>
              <a:cs typeface="Montserrat"/>
              <a:sym typeface="Montserrat"/>
            </a:endParaRPr>
          </a:p>
          <a:p>
            <a:pPr lvl="0" indent="-285750" algn="just" rtl="0">
              <a:spcBef>
                <a:spcPts val="0"/>
              </a:spcBef>
              <a:spcAft>
                <a:spcPts val="0"/>
              </a:spcAft>
              <a:buFont typeface="Wingdings" panose="05000000000000000000" pitchFamily="2" charset="2"/>
              <a:buChar char="Ø"/>
            </a:pPr>
            <a:r>
              <a:rPr lang="uk-UA" sz="1800" dirty="0" smtClean="0">
                <a:solidFill>
                  <a:schemeClr val="dk1"/>
                </a:solidFill>
                <a:latin typeface="Montserrat"/>
                <a:ea typeface="Montserrat"/>
                <a:cs typeface="Montserrat"/>
                <a:sym typeface="Montserrat"/>
              </a:rPr>
              <a:t> </a:t>
            </a:r>
            <a:r>
              <a:rPr lang="uk-UA" sz="1800" dirty="0">
                <a:solidFill>
                  <a:schemeClr val="dk1"/>
                </a:solidFill>
                <a:latin typeface="Montserrat"/>
                <a:ea typeface="Montserrat"/>
                <a:cs typeface="Montserrat"/>
                <a:sym typeface="Montserrat"/>
              </a:rPr>
              <a:t>Фінансовий звіт про обсяг використаних бюджетних коштів</a:t>
            </a:r>
            <a:endParaRPr sz="1800" dirty="0">
              <a:solidFill>
                <a:schemeClr val="dk1"/>
              </a:solidFill>
              <a:latin typeface="Montserrat"/>
              <a:ea typeface="Montserrat"/>
              <a:cs typeface="Montserrat"/>
              <a:sym typeface="Montserrat"/>
            </a:endParaRPr>
          </a:p>
          <a:p>
            <a:pPr marL="0" lvl="0" indent="0" algn="just" rtl="0">
              <a:lnSpc>
                <a:spcPct val="106999"/>
              </a:lnSpc>
              <a:spcBef>
                <a:spcPts val="0"/>
              </a:spcBef>
              <a:spcAft>
                <a:spcPts val="0"/>
              </a:spcAft>
              <a:buNone/>
            </a:pPr>
            <a:endParaRPr sz="1800" dirty="0">
              <a:solidFill>
                <a:schemeClr val="dk1"/>
              </a:solidFill>
              <a:latin typeface="Montserrat"/>
              <a:ea typeface="Montserrat"/>
              <a:cs typeface="Montserrat"/>
              <a:sym typeface="Montserrat"/>
            </a:endParaRPr>
          </a:p>
          <a:p>
            <a:pPr marL="285750" lvl="0" indent="-285750" algn="just" rtl="0">
              <a:lnSpc>
                <a:spcPct val="106999"/>
              </a:lnSpc>
              <a:spcBef>
                <a:spcPts val="0"/>
              </a:spcBef>
              <a:spcAft>
                <a:spcPts val="0"/>
              </a:spcAft>
              <a:buFont typeface="Wingdings" panose="05000000000000000000" pitchFamily="2" charset="2"/>
              <a:buChar char="Ø"/>
            </a:pPr>
            <a:r>
              <a:rPr lang="uk-UA" sz="1800" dirty="0" smtClean="0">
                <a:solidFill>
                  <a:schemeClr val="dk1"/>
                </a:solidFill>
                <a:latin typeface="Montserrat"/>
                <a:ea typeface="Montserrat"/>
                <a:cs typeface="Montserrat"/>
                <a:sym typeface="Montserrat"/>
              </a:rPr>
              <a:t> </a:t>
            </a:r>
            <a:r>
              <a:rPr lang="uk-UA" sz="1800" dirty="0">
                <a:solidFill>
                  <a:schemeClr val="dk1"/>
                </a:solidFill>
                <a:latin typeface="Montserrat"/>
                <a:ea typeface="Montserrat"/>
                <a:cs typeface="Montserrat"/>
                <a:sym typeface="Montserrat"/>
              </a:rPr>
              <a:t>Моніторинговий звіт про результати виконання (реалізації) проекту громадського об’єднання.</a:t>
            </a:r>
            <a:endParaRPr sz="1800" dirty="0">
              <a:solidFill>
                <a:schemeClr val="dk1"/>
              </a:solidFill>
              <a:latin typeface="Montserrat"/>
              <a:ea typeface="Montserrat"/>
              <a:cs typeface="Montserrat"/>
              <a:sym typeface="Montserrat"/>
            </a:endParaRPr>
          </a:p>
          <a:p>
            <a:pPr marL="0" lvl="0" indent="0" algn="just" rtl="0">
              <a:lnSpc>
                <a:spcPct val="106999"/>
              </a:lnSpc>
              <a:spcBef>
                <a:spcPts val="0"/>
              </a:spcBef>
              <a:spcAft>
                <a:spcPts val="0"/>
              </a:spcAft>
              <a:buNone/>
            </a:pPr>
            <a:endParaRPr sz="1800" dirty="0">
              <a:solidFill>
                <a:schemeClr val="dk1"/>
              </a:solidFill>
              <a:latin typeface="Montserrat"/>
              <a:ea typeface="Montserrat"/>
              <a:cs typeface="Montserrat"/>
              <a:sym typeface="Montserrat"/>
            </a:endParaRPr>
          </a:p>
          <a:p>
            <a:pPr marL="285750" lvl="0" indent="-285750" algn="just" rtl="0">
              <a:lnSpc>
                <a:spcPct val="106999"/>
              </a:lnSpc>
              <a:spcBef>
                <a:spcPts val="0"/>
              </a:spcBef>
              <a:spcAft>
                <a:spcPts val="0"/>
              </a:spcAft>
              <a:buFont typeface="Wingdings" panose="05000000000000000000" pitchFamily="2" charset="2"/>
              <a:buChar char="Ø"/>
            </a:pPr>
            <a:r>
              <a:rPr lang="uk-UA" sz="1800" dirty="0" smtClean="0">
                <a:solidFill>
                  <a:schemeClr val="dk1"/>
                </a:solidFill>
                <a:latin typeface="Montserrat"/>
                <a:ea typeface="Montserrat"/>
                <a:cs typeface="Montserrat"/>
                <a:sym typeface="Montserrat"/>
              </a:rPr>
              <a:t> </a:t>
            </a:r>
            <a:r>
              <a:rPr lang="uk-UA" sz="1800" dirty="0">
                <a:solidFill>
                  <a:schemeClr val="dk1"/>
                </a:solidFill>
                <a:latin typeface="Montserrat"/>
                <a:ea typeface="Montserrat"/>
                <a:cs typeface="Montserrat"/>
                <a:sym typeface="Montserrat"/>
              </a:rPr>
              <a:t>Підсумковий висновок щодо виконання проектів, розроблених ГО</a:t>
            </a:r>
            <a:endParaRPr sz="1800" dirty="0">
              <a:solidFill>
                <a:schemeClr val="dk1"/>
              </a:solidFill>
              <a:latin typeface="Montserrat"/>
              <a:ea typeface="Montserrat"/>
              <a:cs typeface="Montserrat"/>
              <a:sym typeface="Montserrat"/>
            </a:endParaRPr>
          </a:p>
        </p:txBody>
      </p:sp>
      <p:pic>
        <p:nvPicPr>
          <p:cNvPr id="121" name="Google Shape;121;g230d12b7779_0_104"/>
          <p:cNvPicPr preferRelativeResize="0"/>
          <p:nvPr/>
        </p:nvPicPr>
        <p:blipFill rotWithShape="1">
          <a:blip r:embed="rId5">
            <a:alphaModFix/>
          </a:blip>
          <a:srcRect/>
          <a:stretch/>
        </p:blipFill>
        <p:spPr>
          <a:xfrm>
            <a:off x="9827883" y="4337683"/>
            <a:ext cx="2003368" cy="935998"/>
          </a:xfrm>
          <a:prstGeom prst="rect">
            <a:avLst/>
          </a:prstGeom>
          <a:noFill/>
          <a:ln>
            <a:noFill/>
          </a:ln>
        </p:spPr>
      </p:pic>
      <p:pic>
        <p:nvPicPr>
          <p:cNvPr id="122" name="Google Shape;122;g230d12b7779_0_104"/>
          <p:cNvPicPr preferRelativeResize="0"/>
          <p:nvPr/>
        </p:nvPicPr>
        <p:blipFill>
          <a:blip r:embed="rId6">
            <a:alphaModFix/>
          </a:blip>
          <a:stretch>
            <a:fillRect/>
          </a:stretch>
        </p:blipFill>
        <p:spPr>
          <a:xfrm>
            <a:off x="425525" y="5788725"/>
            <a:ext cx="11582400" cy="752475"/>
          </a:xfrm>
          <a:prstGeom prst="rect">
            <a:avLst/>
          </a:prstGeom>
          <a:noFill/>
          <a:ln>
            <a:noFill/>
          </a:ln>
        </p:spPr>
      </p:pic>
      <p:sp>
        <p:nvSpPr>
          <p:cNvPr id="123" name="Google Shape;123;g230d12b7779_0_104"/>
          <p:cNvSpPr txBox="1">
            <a:spLocks noGrp="1"/>
          </p:cNvSpPr>
          <p:nvPr>
            <p:ph type="title"/>
          </p:nvPr>
        </p:nvSpPr>
        <p:spPr>
          <a:xfrm>
            <a:off x="662674" y="60425"/>
            <a:ext cx="9165275" cy="1243200"/>
          </a:xfrm>
          <a:prstGeom prst="rect">
            <a:avLst/>
          </a:prstGeom>
          <a:noFill/>
          <a:ln>
            <a:noFill/>
          </a:ln>
        </p:spPr>
        <p:txBody>
          <a:bodyPr spcFirstLastPara="1" wrap="square" lIns="91425" tIns="45700" rIns="91425" bIns="45700" anchor="ctr" anchorCtr="0">
            <a:noAutofit/>
          </a:bodyPr>
          <a:lstStyle/>
          <a:p>
            <a:pPr lvl="0">
              <a:buClr>
                <a:srgbClr val="2EB135"/>
              </a:buClr>
              <a:buSzPts val="2800"/>
            </a:pPr>
            <a:r>
              <a:rPr lang="uk-UA" sz="2800" b="1" dirty="0">
                <a:solidFill>
                  <a:schemeClr val="accent6">
                    <a:lumMod val="75000"/>
                  </a:schemeClr>
                </a:solidFill>
                <a:latin typeface="Montserrat"/>
                <a:ea typeface="Montserrat"/>
                <a:cs typeface="Montserrat"/>
                <a:sym typeface="Montserrat"/>
              </a:rPr>
              <a:t>Документи Фонду для організації та проведення конкурсу</a:t>
            </a:r>
            <a:endParaRPr sz="2800" dirty="0">
              <a:solidFill>
                <a:srgbClr val="2EB13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3"/>
          <p:cNvPicPr preferRelativeResize="0"/>
          <p:nvPr/>
        </p:nvPicPr>
        <p:blipFill rotWithShape="1">
          <a:blip r:embed="rId3">
            <a:alphaModFix/>
          </a:blip>
          <a:srcRect/>
          <a:stretch/>
        </p:blipFill>
        <p:spPr>
          <a:xfrm>
            <a:off x="7007382" y="1861305"/>
            <a:ext cx="6115867" cy="4077244"/>
          </a:xfrm>
          <a:prstGeom prst="rect">
            <a:avLst/>
          </a:prstGeom>
          <a:noFill/>
          <a:ln>
            <a:noFill/>
          </a:ln>
        </p:spPr>
      </p:pic>
      <p:pic>
        <p:nvPicPr>
          <p:cNvPr id="129" name="Google Shape;129;p3"/>
          <p:cNvPicPr preferRelativeResize="0">
            <a:picLocks noGrp="1"/>
          </p:cNvPicPr>
          <p:nvPr>
            <p:ph type="body" idx="1"/>
          </p:nvPr>
        </p:nvPicPr>
        <p:blipFill rotWithShape="1">
          <a:blip r:embed="rId4">
            <a:alphaModFix/>
          </a:blip>
          <a:srcRect/>
          <a:stretch/>
        </p:blipFill>
        <p:spPr>
          <a:xfrm flipH="1">
            <a:off x="10092840" y="506320"/>
            <a:ext cx="1611660" cy="1177751"/>
          </a:xfrm>
          <a:prstGeom prst="rect">
            <a:avLst/>
          </a:prstGeom>
          <a:noFill/>
          <a:ln>
            <a:noFill/>
          </a:ln>
        </p:spPr>
      </p:pic>
      <p:sp>
        <p:nvSpPr>
          <p:cNvPr id="130" name="Google Shape;130;p3"/>
          <p:cNvSpPr txBox="1"/>
          <p:nvPr/>
        </p:nvSpPr>
        <p:spPr>
          <a:xfrm>
            <a:off x="336200" y="2076625"/>
            <a:ext cx="7341000" cy="2939100"/>
          </a:xfrm>
          <a:prstGeom prst="rect">
            <a:avLst/>
          </a:prstGeom>
          <a:noFill/>
          <a:ln>
            <a:noFill/>
          </a:ln>
        </p:spPr>
        <p:txBody>
          <a:bodyPr spcFirstLastPara="1" wrap="square" lIns="91425" tIns="45700" rIns="91425" bIns="45700" anchor="ctr" anchorCtr="0">
            <a:noAutofit/>
          </a:bodyPr>
          <a:lstStyle/>
          <a:p>
            <a:pPr marL="457200" lvl="0" indent="-342900" algn="just" rtl="0">
              <a:lnSpc>
                <a:spcPct val="106999"/>
              </a:lnSpc>
              <a:spcBef>
                <a:spcPts val="0"/>
              </a:spcBef>
              <a:spcAft>
                <a:spcPts val="0"/>
              </a:spcAft>
              <a:buClr>
                <a:schemeClr val="dk1"/>
              </a:buClr>
              <a:buSzPts val="1800"/>
              <a:buFont typeface="Courier New" panose="02070309020205020404" pitchFamily="49" charset="0"/>
              <a:buChar char="o"/>
            </a:pPr>
            <a:r>
              <a:rPr lang="uk-UA" sz="1800" dirty="0">
                <a:solidFill>
                  <a:schemeClr val="dk1"/>
                </a:solidFill>
                <a:latin typeface="Montserrat"/>
                <a:ea typeface="Montserrat"/>
                <a:cs typeface="Montserrat"/>
                <a:sym typeface="Montserrat"/>
              </a:rPr>
              <a:t>Пріоритетні завдання (напрями), що містять перелік соціальних послуг, спрямованих на соціалізацію та інтеграцію осіб з інвалідністю</a:t>
            </a:r>
            <a:endParaRPr sz="1800" dirty="0">
              <a:solidFill>
                <a:schemeClr val="dk1"/>
              </a:solidFill>
              <a:latin typeface="Montserrat"/>
              <a:ea typeface="Montserrat"/>
              <a:cs typeface="Montserrat"/>
              <a:sym typeface="Montserrat"/>
            </a:endParaRPr>
          </a:p>
          <a:p>
            <a:pPr marL="457200" lvl="0" indent="0" algn="just" rtl="0">
              <a:lnSpc>
                <a:spcPct val="106999"/>
              </a:lnSpc>
              <a:spcBef>
                <a:spcPts val="0"/>
              </a:spcBef>
              <a:spcAft>
                <a:spcPts val="0"/>
              </a:spcAft>
              <a:buNone/>
            </a:pPr>
            <a:endParaRPr sz="1800" dirty="0">
              <a:solidFill>
                <a:schemeClr val="dk1"/>
              </a:solidFill>
              <a:latin typeface="Montserrat"/>
              <a:ea typeface="Montserrat"/>
              <a:cs typeface="Montserrat"/>
              <a:sym typeface="Montserrat"/>
            </a:endParaRPr>
          </a:p>
          <a:p>
            <a:pPr marL="400050" lvl="0" indent="-285750" algn="just" rtl="0">
              <a:lnSpc>
                <a:spcPct val="106999"/>
              </a:lnSpc>
              <a:spcBef>
                <a:spcPts val="0"/>
              </a:spcBef>
              <a:spcAft>
                <a:spcPts val="0"/>
              </a:spcAft>
              <a:buClr>
                <a:schemeClr val="dk1"/>
              </a:buClr>
              <a:buSzPts val="1800"/>
              <a:buFont typeface="Courier New" panose="02070309020205020404" pitchFamily="49" charset="0"/>
              <a:buChar char="o"/>
            </a:pPr>
            <a:r>
              <a:rPr lang="uk-UA" sz="1800" dirty="0">
                <a:solidFill>
                  <a:schemeClr val="dk1"/>
                </a:solidFill>
                <a:latin typeface="Montserrat"/>
                <a:ea typeface="Montserrat"/>
                <a:cs typeface="Montserrat"/>
                <a:sym typeface="Montserrat"/>
              </a:rPr>
              <a:t>Вимогу щодо виконання проекту на загальнодержавному рівні (не менш як однієї третьої областей України) (для підтвердження загальнодержавного рівня виконання проекту зазначати перелік областей України, на території яких буде реалізовуватися проект та/або з яких буде залучено осіб з </a:t>
            </a:r>
            <a:r>
              <a:rPr lang="uk-UA" sz="1800" dirty="0" smtClean="0">
                <a:solidFill>
                  <a:schemeClr val="dk1"/>
                </a:solidFill>
                <a:latin typeface="Montserrat"/>
                <a:ea typeface="Montserrat"/>
                <a:cs typeface="Montserrat"/>
                <a:sym typeface="Montserrat"/>
              </a:rPr>
              <a:t>інвалідністю</a:t>
            </a:r>
            <a:r>
              <a:rPr lang="uk-UA" sz="1800" dirty="0">
                <a:solidFill>
                  <a:schemeClr val="dk1"/>
                </a:solidFill>
                <a:latin typeface="Montserrat"/>
                <a:ea typeface="Montserrat"/>
                <a:cs typeface="Montserrat"/>
                <a:sym typeface="Montserrat"/>
              </a:rPr>
              <a:t> </a:t>
            </a:r>
            <a:r>
              <a:rPr lang="uk-UA" sz="1800" dirty="0" smtClean="0">
                <a:solidFill>
                  <a:schemeClr val="dk1"/>
                </a:solidFill>
                <a:latin typeface="Montserrat"/>
                <a:ea typeface="Montserrat"/>
                <a:cs typeface="Montserrat"/>
                <a:sym typeface="Montserrat"/>
              </a:rPr>
              <a:t>– отримувачів соціальної послуги)</a:t>
            </a:r>
            <a:endParaRPr sz="1800" dirty="0">
              <a:solidFill>
                <a:schemeClr val="dk1"/>
              </a:solidFill>
              <a:latin typeface="Montserrat"/>
              <a:ea typeface="Montserrat"/>
              <a:cs typeface="Montserrat"/>
              <a:sym typeface="Montserrat"/>
            </a:endParaRPr>
          </a:p>
          <a:p>
            <a:pPr marL="400050" lvl="0" indent="-285750" algn="just" rtl="0">
              <a:lnSpc>
                <a:spcPct val="106999"/>
              </a:lnSpc>
              <a:spcBef>
                <a:spcPts val="800"/>
              </a:spcBef>
              <a:spcAft>
                <a:spcPts val="0"/>
              </a:spcAft>
              <a:buClr>
                <a:schemeClr val="dk1"/>
              </a:buClr>
              <a:buSzPts val="1800"/>
              <a:buFont typeface="Courier New" panose="02070309020205020404" pitchFamily="49" charset="0"/>
              <a:buChar char="o"/>
            </a:pPr>
            <a:r>
              <a:rPr lang="uk-UA" sz="1800" dirty="0">
                <a:solidFill>
                  <a:schemeClr val="dk1"/>
                </a:solidFill>
                <a:latin typeface="Montserrat"/>
                <a:ea typeface="Montserrat"/>
                <a:cs typeface="Montserrat"/>
                <a:sym typeface="Montserrat"/>
              </a:rPr>
              <a:t>Види діяльності, що можуть бути підтримані організатором конкурсу, відповідно до Класифікатора соціальних послуг</a:t>
            </a:r>
            <a:endParaRPr sz="1800" dirty="0">
              <a:solidFill>
                <a:schemeClr val="dk1"/>
              </a:solidFill>
              <a:latin typeface="Montserrat"/>
              <a:ea typeface="Montserrat"/>
              <a:cs typeface="Montserrat"/>
              <a:sym typeface="Montserrat"/>
            </a:endParaRPr>
          </a:p>
          <a:p>
            <a:pPr marL="457200" marR="0" lvl="0" indent="-342900" algn="l" rtl="0">
              <a:lnSpc>
                <a:spcPct val="100000"/>
              </a:lnSpc>
              <a:spcBef>
                <a:spcPts val="0"/>
              </a:spcBef>
              <a:spcAft>
                <a:spcPts val="0"/>
              </a:spcAft>
              <a:buClr>
                <a:schemeClr val="dk1"/>
              </a:buClr>
              <a:buSzPts val="1800"/>
              <a:buFont typeface="Montserrat"/>
              <a:buChar char="●"/>
            </a:pPr>
            <a:endParaRPr sz="1800" dirty="0">
              <a:solidFill>
                <a:schemeClr val="dk1"/>
              </a:solidFill>
              <a:latin typeface="Montserrat"/>
              <a:ea typeface="Montserrat"/>
              <a:cs typeface="Montserrat"/>
              <a:sym typeface="Montserrat"/>
            </a:endParaRPr>
          </a:p>
        </p:txBody>
      </p:sp>
      <p:pic>
        <p:nvPicPr>
          <p:cNvPr id="131" name="Google Shape;131;p3"/>
          <p:cNvPicPr preferRelativeResize="0"/>
          <p:nvPr/>
        </p:nvPicPr>
        <p:blipFill rotWithShape="1">
          <a:blip r:embed="rId5">
            <a:alphaModFix/>
          </a:blip>
          <a:srcRect/>
          <a:stretch/>
        </p:blipFill>
        <p:spPr>
          <a:xfrm>
            <a:off x="9773562" y="4649989"/>
            <a:ext cx="2003367" cy="935999"/>
          </a:xfrm>
          <a:prstGeom prst="rect">
            <a:avLst/>
          </a:prstGeom>
          <a:noFill/>
          <a:ln>
            <a:noFill/>
          </a:ln>
        </p:spPr>
      </p:pic>
      <p:pic>
        <p:nvPicPr>
          <p:cNvPr id="132" name="Google Shape;132;p3"/>
          <p:cNvPicPr preferRelativeResize="0"/>
          <p:nvPr/>
        </p:nvPicPr>
        <p:blipFill rotWithShape="1">
          <a:blip r:embed="rId6">
            <a:alphaModFix amt="70000"/>
          </a:blip>
          <a:srcRect/>
          <a:stretch/>
        </p:blipFill>
        <p:spPr>
          <a:xfrm>
            <a:off x="8002524" y="1814998"/>
            <a:ext cx="1926872" cy="1742562"/>
          </a:xfrm>
          <a:prstGeom prst="rect">
            <a:avLst/>
          </a:prstGeom>
          <a:noFill/>
          <a:ln>
            <a:noFill/>
          </a:ln>
        </p:spPr>
      </p:pic>
      <p:pic>
        <p:nvPicPr>
          <p:cNvPr id="133" name="Google Shape;133;p3"/>
          <p:cNvPicPr preferRelativeResize="0"/>
          <p:nvPr/>
        </p:nvPicPr>
        <p:blipFill>
          <a:blip r:embed="rId7">
            <a:alphaModFix/>
          </a:blip>
          <a:stretch>
            <a:fillRect/>
          </a:stretch>
        </p:blipFill>
        <p:spPr>
          <a:xfrm>
            <a:off x="425525" y="5788725"/>
            <a:ext cx="11582400" cy="752475"/>
          </a:xfrm>
          <a:prstGeom prst="rect">
            <a:avLst/>
          </a:prstGeom>
          <a:noFill/>
          <a:ln>
            <a:noFill/>
          </a:ln>
        </p:spPr>
      </p:pic>
      <p:sp>
        <p:nvSpPr>
          <p:cNvPr id="134" name="Google Shape;134;p3"/>
          <p:cNvSpPr txBox="1">
            <a:spLocks noGrp="1"/>
          </p:cNvSpPr>
          <p:nvPr>
            <p:ph type="title"/>
          </p:nvPr>
        </p:nvSpPr>
        <p:spPr>
          <a:xfrm>
            <a:off x="179550" y="0"/>
            <a:ext cx="9594000" cy="1243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B135"/>
              </a:buClr>
              <a:buSzPts val="2800"/>
              <a:buFont typeface="Montserrat"/>
              <a:buNone/>
            </a:pPr>
            <a:r>
              <a:rPr lang="uk-UA" sz="2900" b="1" dirty="0">
                <a:solidFill>
                  <a:schemeClr val="accent6">
                    <a:lumMod val="75000"/>
                  </a:schemeClr>
                </a:solidFill>
                <a:latin typeface="Montserrat"/>
                <a:ea typeface="Montserrat"/>
                <a:cs typeface="Montserrat"/>
                <a:sym typeface="Montserrat"/>
              </a:rPr>
              <a:t>На що потрібно звернути увагу в О</a:t>
            </a:r>
            <a:r>
              <a:rPr lang="uk-UA" sz="2900" b="1" dirty="0" smtClean="0">
                <a:solidFill>
                  <a:schemeClr val="accent6">
                    <a:lumMod val="75000"/>
                  </a:schemeClr>
                </a:solidFill>
                <a:latin typeface="Montserrat"/>
                <a:ea typeface="Montserrat"/>
                <a:cs typeface="Montserrat"/>
                <a:sym typeface="Montserrat"/>
              </a:rPr>
              <a:t>голошенні</a:t>
            </a:r>
            <a:r>
              <a:rPr lang="uk-UA" sz="2900" b="1" dirty="0">
                <a:solidFill>
                  <a:schemeClr val="accent6">
                    <a:lumMod val="75000"/>
                  </a:schemeClr>
                </a:solidFill>
                <a:latin typeface="Montserrat"/>
                <a:ea typeface="Montserrat"/>
                <a:cs typeface="Montserrat"/>
                <a:sym typeface="Montserrat"/>
              </a:rPr>
              <a:t>:</a:t>
            </a:r>
            <a:endParaRPr sz="2900" dirty="0">
              <a:solidFill>
                <a:schemeClr val="accent6">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g230d12b7779_0_116"/>
          <p:cNvPicPr preferRelativeResize="0"/>
          <p:nvPr/>
        </p:nvPicPr>
        <p:blipFill rotWithShape="1">
          <a:blip r:embed="rId3">
            <a:alphaModFix/>
          </a:blip>
          <a:srcRect/>
          <a:stretch/>
        </p:blipFill>
        <p:spPr>
          <a:xfrm>
            <a:off x="7007382" y="1861305"/>
            <a:ext cx="6115867" cy="4077245"/>
          </a:xfrm>
          <a:prstGeom prst="rect">
            <a:avLst/>
          </a:prstGeom>
          <a:noFill/>
          <a:ln>
            <a:noFill/>
          </a:ln>
        </p:spPr>
      </p:pic>
      <p:pic>
        <p:nvPicPr>
          <p:cNvPr id="140" name="Google Shape;140;g230d12b7779_0_116"/>
          <p:cNvPicPr preferRelativeResize="0">
            <a:picLocks noGrp="1"/>
          </p:cNvPicPr>
          <p:nvPr>
            <p:ph type="body" idx="1"/>
          </p:nvPr>
        </p:nvPicPr>
        <p:blipFill rotWithShape="1">
          <a:blip r:embed="rId4">
            <a:alphaModFix/>
          </a:blip>
          <a:srcRect/>
          <a:stretch/>
        </p:blipFill>
        <p:spPr>
          <a:xfrm flipH="1">
            <a:off x="10092900" y="506320"/>
            <a:ext cx="1611600" cy="1177800"/>
          </a:xfrm>
          <a:prstGeom prst="rect">
            <a:avLst/>
          </a:prstGeom>
          <a:noFill/>
          <a:ln>
            <a:noFill/>
          </a:ln>
        </p:spPr>
      </p:pic>
      <p:sp>
        <p:nvSpPr>
          <p:cNvPr id="141" name="Google Shape;141;g230d12b7779_0_116"/>
          <p:cNvSpPr txBox="1"/>
          <p:nvPr/>
        </p:nvSpPr>
        <p:spPr>
          <a:xfrm>
            <a:off x="336200" y="2076625"/>
            <a:ext cx="7341000" cy="2939100"/>
          </a:xfrm>
          <a:prstGeom prst="rect">
            <a:avLst/>
          </a:prstGeom>
          <a:noFill/>
          <a:ln>
            <a:noFill/>
          </a:ln>
        </p:spPr>
        <p:txBody>
          <a:bodyPr spcFirstLastPara="1" wrap="square" lIns="91425" tIns="45700" rIns="91425" bIns="45700" anchor="ctr" anchorCtr="0">
            <a:noAutofit/>
          </a:bodyPr>
          <a:lstStyle/>
          <a:p>
            <a:pPr marL="457200" lvl="0" indent="-342900" algn="just" rtl="0">
              <a:lnSpc>
                <a:spcPct val="106999"/>
              </a:lnSpc>
              <a:spcBef>
                <a:spcPts val="0"/>
              </a:spcBef>
              <a:spcAft>
                <a:spcPts val="0"/>
              </a:spcAft>
              <a:buClr>
                <a:schemeClr val="dk1"/>
              </a:buClr>
              <a:buSzPts val="1800"/>
              <a:buFont typeface="Courier New" panose="02070309020205020404" pitchFamily="49" charset="0"/>
              <a:buChar char="o"/>
            </a:pPr>
            <a:r>
              <a:rPr lang="uk-UA" sz="1800" dirty="0">
                <a:solidFill>
                  <a:schemeClr val="dk1"/>
                </a:solidFill>
                <a:latin typeface="Montserrat"/>
                <a:ea typeface="Montserrat"/>
                <a:cs typeface="Montserrat"/>
                <a:sym typeface="Montserrat"/>
              </a:rPr>
              <a:t>Вимоги до ГО, які можуть бути одержувачами </a:t>
            </a:r>
            <a:r>
              <a:rPr lang="uk-UA" sz="1800" dirty="0" smtClean="0">
                <a:solidFill>
                  <a:schemeClr val="dk1"/>
                </a:solidFill>
                <a:latin typeface="Montserrat"/>
                <a:ea typeface="Montserrat"/>
                <a:cs typeface="Montserrat"/>
                <a:sym typeface="Montserrat"/>
              </a:rPr>
              <a:t>бюджетних коштів</a:t>
            </a:r>
            <a:endParaRPr sz="1800" dirty="0">
              <a:solidFill>
                <a:schemeClr val="dk1"/>
              </a:solidFill>
              <a:latin typeface="Montserrat"/>
              <a:ea typeface="Montserrat"/>
              <a:cs typeface="Montserrat"/>
              <a:sym typeface="Montserrat"/>
            </a:endParaRPr>
          </a:p>
          <a:p>
            <a:pPr marL="457200" lvl="0" indent="0" algn="just" rtl="0">
              <a:lnSpc>
                <a:spcPct val="106999"/>
              </a:lnSpc>
              <a:spcBef>
                <a:spcPts val="0"/>
              </a:spcBef>
              <a:spcAft>
                <a:spcPts val="0"/>
              </a:spcAft>
              <a:buNone/>
            </a:pPr>
            <a:endParaRPr sz="1800" dirty="0">
              <a:solidFill>
                <a:schemeClr val="dk1"/>
              </a:solidFill>
              <a:latin typeface="Montserrat"/>
              <a:ea typeface="Montserrat"/>
              <a:cs typeface="Montserrat"/>
              <a:sym typeface="Montserrat"/>
            </a:endParaRPr>
          </a:p>
          <a:p>
            <a:pPr marL="457200" lvl="0" indent="-342900" algn="just" rtl="0">
              <a:lnSpc>
                <a:spcPct val="106999"/>
              </a:lnSpc>
              <a:spcBef>
                <a:spcPts val="0"/>
              </a:spcBef>
              <a:spcAft>
                <a:spcPts val="0"/>
              </a:spcAft>
              <a:buClr>
                <a:schemeClr val="dk1"/>
              </a:buClr>
              <a:buSzPts val="1800"/>
              <a:buFont typeface="Courier New" panose="02070309020205020404" pitchFamily="49" charset="0"/>
              <a:buChar char="o"/>
            </a:pPr>
            <a:r>
              <a:rPr lang="uk-UA" sz="1800" dirty="0">
                <a:solidFill>
                  <a:schemeClr val="dk1"/>
                </a:solidFill>
                <a:latin typeface="Montserrat"/>
                <a:ea typeface="Montserrat"/>
                <a:cs typeface="Montserrat"/>
                <a:sym typeface="Montserrat"/>
              </a:rPr>
              <a:t>Зобов’язання ГО дотримання безпеки учасників проекту в умовах воєнного стану</a:t>
            </a:r>
            <a:endParaRPr sz="1800" dirty="0">
              <a:solidFill>
                <a:schemeClr val="dk1"/>
              </a:solidFill>
              <a:latin typeface="Montserrat"/>
              <a:ea typeface="Montserrat"/>
              <a:cs typeface="Montserrat"/>
              <a:sym typeface="Montserrat"/>
            </a:endParaRPr>
          </a:p>
          <a:p>
            <a:pPr marL="742950" lvl="0" indent="-285750" algn="just" rtl="0">
              <a:lnSpc>
                <a:spcPct val="106999"/>
              </a:lnSpc>
              <a:spcBef>
                <a:spcPts val="0"/>
              </a:spcBef>
              <a:spcAft>
                <a:spcPts val="0"/>
              </a:spcAft>
              <a:buFont typeface="Courier New" panose="02070309020205020404" pitchFamily="49" charset="0"/>
              <a:buChar char="o"/>
            </a:pPr>
            <a:endParaRPr sz="1800" dirty="0">
              <a:solidFill>
                <a:schemeClr val="dk1"/>
              </a:solidFill>
              <a:latin typeface="Montserrat"/>
              <a:ea typeface="Montserrat"/>
              <a:cs typeface="Montserrat"/>
              <a:sym typeface="Montserrat"/>
            </a:endParaRPr>
          </a:p>
          <a:p>
            <a:pPr marL="457200" lvl="0" indent="-342900" algn="just" rtl="0">
              <a:lnSpc>
                <a:spcPct val="106999"/>
              </a:lnSpc>
              <a:spcBef>
                <a:spcPts val="0"/>
              </a:spcBef>
              <a:spcAft>
                <a:spcPts val="0"/>
              </a:spcAft>
              <a:buClr>
                <a:schemeClr val="dk1"/>
              </a:buClr>
              <a:buSzPts val="1800"/>
              <a:buFont typeface="Courier New" panose="02070309020205020404" pitchFamily="49" charset="0"/>
              <a:buChar char="o"/>
            </a:pPr>
            <a:r>
              <a:rPr lang="uk-UA" sz="1800" dirty="0">
                <a:solidFill>
                  <a:schemeClr val="dk1"/>
                </a:solidFill>
                <a:latin typeface="Montserrat"/>
                <a:ea typeface="Montserrat"/>
                <a:cs typeface="Montserrat"/>
                <a:sym typeface="Montserrat"/>
              </a:rPr>
              <a:t>Право ГО подавати на конкурс декілька конкурсних пропозицій</a:t>
            </a:r>
            <a:endParaRPr sz="1800" dirty="0">
              <a:solidFill>
                <a:schemeClr val="dk1"/>
              </a:solidFill>
              <a:latin typeface="Montserrat"/>
              <a:ea typeface="Montserrat"/>
              <a:cs typeface="Montserrat"/>
              <a:sym typeface="Montserrat"/>
            </a:endParaRPr>
          </a:p>
          <a:p>
            <a:pPr marL="0" lvl="0" indent="0" algn="just" rtl="0">
              <a:lnSpc>
                <a:spcPct val="106999"/>
              </a:lnSpc>
              <a:spcBef>
                <a:spcPts val="800"/>
              </a:spcBef>
              <a:spcAft>
                <a:spcPts val="0"/>
              </a:spcAft>
              <a:buNone/>
            </a:pPr>
            <a:endParaRPr sz="1800" dirty="0">
              <a:solidFill>
                <a:schemeClr val="dk1"/>
              </a:solidFill>
              <a:latin typeface="Montserrat"/>
              <a:ea typeface="Montserrat"/>
              <a:cs typeface="Montserrat"/>
              <a:sym typeface="Montserrat"/>
            </a:endParaRPr>
          </a:p>
          <a:p>
            <a:pPr marL="0" lvl="0" indent="0" algn="ctr" rtl="0">
              <a:lnSpc>
                <a:spcPct val="106999"/>
              </a:lnSpc>
              <a:spcBef>
                <a:spcPts val="800"/>
              </a:spcBef>
              <a:spcAft>
                <a:spcPts val="800"/>
              </a:spcAft>
              <a:buNone/>
            </a:pPr>
            <a:r>
              <a:rPr lang="uk-UA" sz="1800" i="1" dirty="0">
                <a:solidFill>
                  <a:schemeClr val="dk1"/>
                </a:solidFill>
                <a:latin typeface="Montserrat"/>
                <a:ea typeface="Montserrat"/>
                <a:cs typeface="Montserrat"/>
                <a:sym typeface="Montserrat"/>
              </a:rPr>
              <a:t>!УВАГА! конкурсна пропозиція складається окремо на кожну соціальну послугу з відповідним кошторисом витрат</a:t>
            </a:r>
            <a:endParaRPr sz="1800" dirty="0">
              <a:solidFill>
                <a:schemeClr val="dk1"/>
              </a:solidFill>
              <a:latin typeface="Montserrat"/>
              <a:ea typeface="Montserrat"/>
              <a:cs typeface="Montserrat"/>
              <a:sym typeface="Montserrat"/>
            </a:endParaRPr>
          </a:p>
        </p:txBody>
      </p:sp>
      <p:pic>
        <p:nvPicPr>
          <p:cNvPr id="142" name="Google Shape;142;g230d12b7779_0_116"/>
          <p:cNvPicPr preferRelativeResize="0"/>
          <p:nvPr/>
        </p:nvPicPr>
        <p:blipFill rotWithShape="1">
          <a:blip r:embed="rId5">
            <a:alphaModFix/>
          </a:blip>
          <a:srcRect/>
          <a:stretch/>
        </p:blipFill>
        <p:spPr>
          <a:xfrm>
            <a:off x="9773562" y="4649989"/>
            <a:ext cx="2003368" cy="935998"/>
          </a:xfrm>
          <a:prstGeom prst="rect">
            <a:avLst/>
          </a:prstGeom>
          <a:noFill/>
          <a:ln>
            <a:noFill/>
          </a:ln>
        </p:spPr>
      </p:pic>
      <p:pic>
        <p:nvPicPr>
          <p:cNvPr id="143" name="Google Shape;143;g230d12b7779_0_116"/>
          <p:cNvPicPr preferRelativeResize="0"/>
          <p:nvPr/>
        </p:nvPicPr>
        <p:blipFill rotWithShape="1">
          <a:blip r:embed="rId6">
            <a:alphaModFix amt="70000"/>
          </a:blip>
          <a:srcRect/>
          <a:stretch/>
        </p:blipFill>
        <p:spPr>
          <a:xfrm>
            <a:off x="7677209" y="1861305"/>
            <a:ext cx="1926871" cy="1742562"/>
          </a:xfrm>
          <a:prstGeom prst="rect">
            <a:avLst/>
          </a:prstGeom>
          <a:noFill/>
          <a:ln>
            <a:noFill/>
          </a:ln>
        </p:spPr>
      </p:pic>
      <p:pic>
        <p:nvPicPr>
          <p:cNvPr id="144" name="Google Shape;144;g230d12b7779_0_116"/>
          <p:cNvPicPr preferRelativeResize="0"/>
          <p:nvPr/>
        </p:nvPicPr>
        <p:blipFill>
          <a:blip r:embed="rId7">
            <a:alphaModFix/>
          </a:blip>
          <a:stretch>
            <a:fillRect/>
          </a:stretch>
        </p:blipFill>
        <p:spPr>
          <a:xfrm>
            <a:off x="425525" y="5788725"/>
            <a:ext cx="11582400" cy="752475"/>
          </a:xfrm>
          <a:prstGeom prst="rect">
            <a:avLst/>
          </a:prstGeom>
          <a:noFill/>
          <a:ln>
            <a:noFill/>
          </a:ln>
        </p:spPr>
      </p:pic>
      <p:sp>
        <p:nvSpPr>
          <p:cNvPr id="145" name="Google Shape;145;g230d12b7779_0_116"/>
          <p:cNvSpPr txBox="1">
            <a:spLocks noGrp="1"/>
          </p:cNvSpPr>
          <p:nvPr>
            <p:ph type="title"/>
          </p:nvPr>
        </p:nvSpPr>
        <p:spPr>
          <a:xfrm>
            <a:off x="179550" y="0"/>
            <a:ext cx="9594000" cy="1243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B135"/>
              </a:buClr>
              <a:buSzPts val="2800"/>
              <a:buFont typeface="Montserrat"/>
              <a:buNone/>
            </a:pPr>
            <a:r>
              <a:rPr lang="uk-UA" sz="2900" b="1" dirty="0">
                <a:solidFill>
                  <a:schemeClr val="accent6">
                    <a:lumMod val="75000"/>
                  </a:schemeClr>
                </a:solidFill>
                <a:latin typeface="Montserrat"/>
                <a:ea typeface="Montserrat"/>
                <a:cs typeface="Montserrat"/>
                <a:sym typeface="Montserrat"/>
              </a:rPr>
              <a:t>На що потрібно звернути увагу в </a:t>
            </a:r>
            <a:r>
              <a:rPr lang="uk-UA" sz="2900" b="1" dirty="0" smtClean="0">
                <a:solidFill>
                  <a:schemeClr val="accent6">
                    <a:lumMod val="75000"/>
                  </a:schemeClr>
                </a:solidFill>
                <a:latin typeface="Montserrat"/>
                <a:ea typeface="Montserrat"/>
                <a:cs typeface="Montserrat"/>
                <a:sym typeface="Montserrat"/>
              </a:rPr>
              <a:t>Оголошенні</a:t>
            </a:r>
            <a:r>
              <a:rPr lang="uk-UA" sz="2900" b="1" dirty="0">
                <a:solidFill>
                  <a:schemeClr val="accent6">
                    <a:lumMod val="75000"/>
                  </a:schemeClr>
                </a:solidFill>
                <a:latin typeface="Montserrat"/>
                <a:ea typeface="Montserrat"/>
                <a:cs typeface="Montserrat"/>
                <a:sym typeface="Montserrat"/>
              </a:rPr>
              <a:t>:</a:t>
            </a:r>
            <a:endParaRPr sz="2900" dirty="0">
              <a:solidFill>
                <a:schemeClr val="accent6">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g230d12b7779_0_127"/>
          <p:cNvPicPr preferRelativeResize="0"/>
          <p:nvPr/>
        </p:nvPicPr>
        <p:blipFill rotWithShape="1">
          <a:blip r:embed="rId3">
            <a:alphaModFix/>
          </a:blip>
          <a:srcRect/>
          <a:stretch/>
        </p:blipFill>
        <p:spPr>
          <a:xfrm>
            <a:off x="7007382" y="1861305"/>
            <a:ext cx="6115867" cy="4077245"/>
          </a:xfrm>
          <a:prstGeom prst="rect">
            <a:avLst/>
          </a:prstGeom>
          <a:noFill/>
          <a:ln>
            <a:noFill/>
          </a:ln>
        </p:spPr>
      </p:pic>
      <p:pic>
        <p:nvPicPr>
          <p:cNvPr id="151" name="Google Shape;151;g230d12b7779_0_127"/>
          <p:cNvPicPr preferRelativeResize="0">
            <a:picLocks noGrp="1"/>
          </p:cNvPicPr>
          <p:nvPr>
            <p:ph type="body" idx="1"/>
          </p:nvPr>
        </p:nvPicPr>
        <p:blipFill rotWithShape="1">
          <a:blip r:embed="rId4">
            <a:alphaModFix/>
          </a:blip>
          <a:srcRect/>
          <a:stretch/>
        </p:blipFill>
        <p:spPr>
          <a:xfrm flipH="1">
            <a:off x="10092900" y="506320"/>
            <a:ext cx="1611600" cy="1177800"/>
          </a:xfrm>
          <a:prstGeom prst="rect">
            <a:avLst/>
          </a:prstGeom>
          <a:noFill/>
          <a:ln>
            <a:noFill/>
          </a:ln>
        </p:spPr>
      </p:pic>
      <p:sp>
        <p:nvSpPr>
          <p:cNvPr id="152" name="Google Shape;152;g230d12b7779_0_127"/>
          <p:cNvSpPr txBox="1"/>
          <p:nvPr/>
        </p:nvSpPr>
        <p:spPr>
          <a:xfrm>
            <a:off x="336200" y="2076625"/>
            <a:ext cx="7341000" cy="2939100"/>
          </a:xfrm>
          <a:prstGeom prst="rect">
            <a:avLst/>
          </a:prstGeom>
          <a:noFill/>
          <a:ln>
            <a:noFill/>
          </a:ln>
        </p:spPr>
        <p:txBody>
          <a:bodyPr spcFirstLastPara="1" wrap="square" lIns="91425" tIns="45700" rIns="91425" bIns="45700" anchor="ctr" anchorCtr="0">
            <a:noAutofit/>
          </a:bodyPr>
          <a:lstStyle/>
          <a:p>
            <a:pPr marL="457200" lvl="0" indent="-342900" algn="just">
              <a:lnSpc>
                <a:spcPct val="106999"/>
              </a:lnSpc>
              <a:buClr>
                <a:schemeClr val="dk1"/>
              </a:buClr>
              <a:buSzPts val="1800"/>
              <a:buFont typeface="Courier New" panose="02070309020205020404" pitchFamily="49" charset="0"/>
              <a:buChar char="o"/>
            </a:pPr>
            <a:r>
              <a:rPr lang="uk-UA" sz="1800" dirty="0" smtClean="0">
                <a:solidFill>
                  <a:schemeClr val="dk1"/>
                </a:solidFill>
                <a:latin typeface="Montserrat"/>
                <a:ea typeface="Montserrat"/>
                <a:cs typeface="Montserrat"/>
                <a:sym typeface="Montserrat"/>
              </a:rPr>
              <a:t>Кошториси витрат </a:t>
            </a:r>
            <a:r>
              <a:rPr lang="uk-UA" sz="1800" dirty="0">
                <a:solidFill>
                  <a:schemeClr val="dk1"/>
                </a:solidFill>
                <a:latin typeface="Montserrat"/>
                <a:ea typeface="Montserrat"/>
                <a:cs typeface="Montserrat"/>
                <a:sym typeface="Montserrat"/>
              </a:rPr>
              <a:t>на кожну соціальну </a:t>
            </a:r>
            <a:r>
              <a:rPr lang="uk-UA" sz="1800" dirty="0" smtClean="0">
                <a:solidFill>
                  <a:schemeClr val="dk1"/>
                </a:solidFill>
                <a:latin typeface="Montserrat"/>
                <a:ea typeface="Montserrat"/>
                <a:cs typeface="Montserrat"/>
                <a:sym typeface="Montserrat"/>
              </a:rPr>
              <a:t>послугу </a:t>
            </a:r>
          </a:p>
          <a:p>
            <a:pPr marL="114300" lvl="0" algn="just">
              <a:lnSpc>
                <a:spcPct val="106999"/>
              </a:lnSpc>
              <a:buClr>
                <a:schemeClr val="dk1"/>
              </a:buClr>
              <a:buSzPts val="1800"/>
            </a:pPr>
            <a:r>
              <a:rPr lang="uk-UA" sz="1800" dirty="0" smtClean="0">
                <a:solidFill>
                  <a:schemeClr val="dk1"/>
                </a:solidFill>
                <a:latin typeface="Montserrat"/>
                <a:ea typeface="Montserrat"/>
                <a:cs typeface="Montserrat"/>
                <a:sym typeface="Montserrat"/>
              </a:rPr>
              <a:t>     (9 кошторисів)</a:t>
            </a:r>
            <a:endParaRPr sz="1800" dirty="0">
              <a:solidFill>
                <a:schemeClr val="dk1"/>
              </a:solidFill>
              <a:latin typeface="Montserrat"/>
              <a:ea typeface="Montserrat"/>
              <a:cs typeface="Montserrat"/>
              <a:sym typeface="Montserrat"/>
            </a:endParaRPr>
          </a:p>
          <a:p>
            <a:pPr marL="457200" lvl="0" indent="0" algn="just" rtl="0">
              <a:lnSpc>
                <a:spcPct val="106999"/>
              </a:lnSpc>
              <a:spcBef>
                <a:spcPts val="800"/>
              </a:spcBef>
              <a:spcAft>
                <a:spcPts val="0"/>
              </a:spcAft>
              <a:buNone/>
            </a:pPr>
            <a:endParaRPr sz="1800" dirty="0">
              <a:solidFill>
                <a:schemeClr val="dk1"/>
              </a:solidFill>
              <a:latin typeface="Montserrat"/>
              <a:ea typeface="Montserrat"/>
              <a:cs typeface="Montserrat"/>
              <a:sym typeface="Montserrat"/>
            </a:endParaRPr>
          </a:p>
          <a:p>
            <a:pPr marL="457200" lvl="0" indent="-342900" algn="just" rtl="0">
              <a:lnSpc>
                <a:spcPct val="106999"/>
              </a:lnSpc>
              <a:spcBef>
                <a:spcPts val="0"/>
              </a:spcBef>
              <a:spcAft>
                <a:spcPts val="0"/>
              </a:spcAft>
              <a:buClr>
                <a:schemeClr val="dk1"/>
              </a:buClr>
              <a:buSzPts val="1800"/>
              <a:buFont typeface="Courier New" panose="02070309020205020404" pitchFamily="49" charset="0"/>
              <a:buChar char="o"/>
            </a:pPr>
            <a:r>
              <a:rPr lang="uk-UA" sz="1800" dirty="0">
                <a:solidFill>
                  <a:schemeClr val="dk1"/>
                </a:solidFill>
                <a:latin typeface="Montserrat"/>
                <a:ea typeface="Montserrat"/>
                <a:cs typeface="Montserrat"/>
                <a:sym typeface="Montserrat"/>
              </a:rPr>
              <a:t>Граничний обсяг фінансування однієї конкурсної пропозиції за рахунок бюджетних коштів, який становить 500 тис. грн.</a:t>
            </a:r>
            <a:endParaRPr sz="1800" dirty="0">
              <a:solidFill>
                <a:schemeClr val="dk1"/>
              </a:solidFill>
              <a:latin typeface="Montserrat"/>
              <a:ea typeface="Montserrat"/>
              <a:cs typeface="Montserrat"/>
              <a:sym typeface="Montserrat"/>
            </a:endParaRPr>
          </a:p>
          <a:p>
            <a:pPr marL="742950" lvl="0" indent="-285750" algn="just" rtl="0">
              <a:lnSpc>
                <a:spcPct val="106999"/>
              </a:lnSpc>
              <a:spcBef>
                <a:spcPts val="0"/>
              </a:spcBef>
              <a:spcAft>
                <a:spcPts val="0"/>
              </a:spcAft>
              <a:buFont typeface="Courier New" panose="02070309020205020404" pitchFamily="49" charset="0"/>
              <a:buChar char="o"/>
            </a:pPr>
            <a:endParaRPr sz="1800" dirty="0">
              <a:solidFill>
                <a:schemeClr val="dk1"/>
              </a:solidFill>
              <a:latin typeface="Montserrat"/>
              <a:ea typeface="Montserrat"/>
              <a:cs typeface="Montserrat"/>
              <a:sym typeface="Montserrat"/>
            </a:endParaRPr>
          </a:p>
          <a:p>
            <a:pPr marL="457200" lvl="0" indent="-342900" algn="just" rtl="0">
              <a:lnSpc>
                <a:spcPct val="106999"/>
              </a:lnSpc>
              <a:spcBef>
                <a:spcPts val="800"/>
              </a:spcBef>
              <a:spcAft>
                <a:spcPts val="0"/>
              </a:spcAft>
              <a:buClr>
                <a:schemeClr val="dk1"/>
              </a:buClr>
              <a:buSzPts val="1800"/>
              <a:buFont typeface="Courier New" panose="02070309020205020404" pitchFamily="49" charset="0"/>
              <a:buChar char="o"/>
            </a:pPr>
            <a:r>
              <a:rPr lang="uk-UA" sz="1800" dirty="0">
                <a:solidFill>
                  <a:schemeClr val="dk1"/>
                </a:solidFill>
                <a:latin typeface="Montserrat"/>
                <a:ea typeface="Montserrat"/>
                <a:cs typeface="Montserrat"/>
                <a:sym typeface="Montserrat"/>
              </a:rPr>
              <a:t>Умови </a:t>
            </a:r>
            <a:r>
              <a:rPr lang="uk-UA" sz="1800" dirty="0" err="1">
                <a:solidFill>
                  <a:schemeClr val="dk1"/>
                </a:solidFill>
                <a:latin typeface="Montserrat"/>
                <a:ea typeface="Montserrat"/>
                <a:cs typeface="Montserrat"/>
                <a:sym typeface="Montserrat"/>
              </a:rPr>
              <a:t>недопуску</a:t>
            </a:r>
            <a:r>
              <a:rPr lang="uk-UA" sz="1800" dirty="0">
                <a:solidFill>
                  <a:schemeClr val="dk1"/>
                </a:solidFill>
                <a:latin typeface="Montserrat"/>
                <a:ea typeface="Montserrat"/>
                <a:cs typeface="Montserrat"/>
                <a:sym typeface="Montserrat"/>
              </a:rPr>
              <a:t> громадського об’єднання до участі у конкурсі, коли не дотримані вимоги, визначені в Порядках постанов КМУ №1049 та №70</a:t>
            </a:r>
            <a:endParaRPr sz="1800" dirty="0">
              <a:solidFill>
                <a:schemeClr val="dk1"/>
              </a:solidFill>
              <a:latin typeface="Montserrat"/>
              <a:ea typeface="Montserrat"/>
              <a:cs typeface="Montserrat"/>
              <a:sym typeface="Montserrat"/>
            </a:endParaRPr>
          </a:p>
          <a:p>
            <a:pPr marL="0" lvl="0" indent="0" algn="just" rtl="0">
              <a:lnSpc>
                <a:spcPct val="106999"/>
              </a:lnSpc>
              <a:spcBef>
                <a:spcPts val="800"/>
              </a:spcBef>
              <a:spcAft>
                <a:spcPts val="800"/>
              </a:spcAft>
              <a:buNone/>
            </a:pPr>
            <a:endParaRPr sz="1800" dirty="0">
              <a:solidFill>
                <a:schemeClr val="dk1"/>
              </a:solidFill>
              <a:latin typeface="Montserrat"/>
              <a:ea typeface="Montserrat"/>
              <a:cs typeface="Montserrat"/>
              <a:sym typeface="Montserrat"/>
            </a:endParaRPr>
          </a:p>
        </p:txBody>
      </p:sp>
      <p:pic>
        <p:nvPicPr>
          <p:cNvPr id="153" name="Google Shape;153;g230d12b7779_0_127"/>
          <p:cNvPicPr preferRelativeResize="0"/>
          <p:nvPr/>
        </p:nvPicPr>
        <p:blipFill rotWithShape="1">
          <a:blip r:embed="rId5">
            <a:alphaModFix/>
          </a:blip>
          <a:srcRect/>
          <a:stretch/>
        </p:blipFill>
        <p:spPr>
          <a:xfrm>
            <a:off x="9773562" y="4649989"/>
            <a:ext cx="2003368" cy="935998"/>
          </a:xfrm>
          <a:prstGeom prst="rect">
            <a:avLst/>
          </a:prstGeom>
          <a:noFill/>
          <a:ln>
            <a:noFill/>
          </a:ln>
        </p:spPr>
      </p:pic>
      <p:pic>
        <p:nvPicPr>
          <p:cNvPr id="154" name="Google Shape;154;g230d12b7779_0_127"/>
          <p:cNvPicPr preferRelativeResize="0"/>
          <p:nvPr/>
        </p:nvPicPr>
        <p:blipFill rotWithShape="1">
          <a:blip r:embed="rId6">
            <a:alphaModFix amt="70000"/>
          </a:blip>
          <a:srcRect/>
          <a:stretch/>
        </p:blipFill>
        <p:spPr>
          <a:xfrm>
            <a:off x="7677209" y="1861305"/>
            <a:ext cx="1926871" cy="1742562"/>
          </a:xfrm>
          <a:prstGeom prst="rect">
            <a:avLst/>
          </a:prstGeom>
          <a:noFill/>
          <a:ln>
            <a:noFill/>
          </a:ln>
        </p:spPr>
      </p:pic>
      <p:pic>
        <p:nvPicPr>
          <p:cNvPr id="155" name="Google Shape;155;g230d12b7779_0_127"/>
          <p:cNvPicPr preferRelativeResize="0"/>
          <p:nvPr/>
        </p:nvPicPr>
        <p:blipFill>
          <a:blip r:embed="rId7">
            <a:alphaModFix/>
          </a:blip>
          <a:stretch>
            <a:fillRect/>
          </a:stretch>
        </p:blipFill>
        <p:spPr>
          <a:xfrm>
            <a:off x="425525" y="5788725"/>
            <a:ext cx="11582400" cy="752475"/>
          </a:xfrm>
          <a:prstGeom prst="rect">
            <a:avLst/>
          </a:prstGeom>
          <a:noFill/>
          <a:ln>
            <a:noFill/>
          </a:ln>
        </p:spPr>
      </p:pic>
      <p:sp>
        <p:nvSpPr>
          <p:cNvPr id="156" name="Google Shape;156;g230d12b7779_0_127"/>
          <p:cNvSpPr txBox="1">
            <a:spLocks noGrp="1"/>
          </p:cNvSpPr>
          <p:nvPr>
            <p:ph type="title"/>
          </p:nvPr>
        </p:nvSpPr>
        <p:spPr>
          <a:xfrm>
            <a:off x="179550" y="0"/>
            <a:ext cx="9594000" cy="1243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B135"/>
              </a:buClr>
              <a:buSzPts val="2800"/>
              <a:buFont typeface="Montserrat"/>
              <a:buNone/>
            </a:pPr>
            <a:r>
              <a:rPr lang="uk-UA" sz="2900" b="1" dirty="0">
                <a:solidFill>
                  <a:schemeClr val="accent6">
                    <a:lumMod val="75000"/>
                  </a:schemeClr>
                </a:solidFill>
                <a:latin typeface="Montserrat"/>
                <a:ea typeface="Montserrat"/>
                <a:cs typeface="Montserrat"/>
                <a:sym typeface="Montserrat"/>
              </a:rPr>
              <a:t>На що потрібно звернути увагу в </a:t>
            </a:r>
            <a:r>
              <a:rPr lang="uk-UA" sz="2900" b="1" dirty="0" smtClean="0">
                <a:solidFill>
                  <a:schemeClr val="accent6">
                    <a:lumMod val="75000"/>
                  </a:schemeClr>
                </a:solidFill>
                <a:latin typeface="Montserrat"/>
                <a:ea typeface="Montserrat"/>
                <a:cs typeface="Montserrat"/>
                <a:sym typeface="Montserrat"/>
              </a:rPr>
              <a:t>Оголошенні</a:t>
            </a:r>
            <a:r>
              <a:rPr lang="uk-UA" sz="2900" b="1" dirty="0">
                <a:solidFill>
                  <a:schemeClr val="accent6">
                    <a:lumMod val="75000"/>
                  </a:schemeClr>
                </a:solidFill>
                <a:latin typeface="Montserrat"/>
                <a:ea typeface="Montserrat"/>
                <a:cs typeface="Montserrat"/>
                <a:sym typeface="Montserrat"/>
              </a:rPr>
              <a:t>:</a:t>
            </a:r>
            <a:endParaRPr sz="2900" dirty="0">
              <a:solidFill>
                <a:schemeClr val="accent6">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
          <p:cNvSpPr txBox="1">
            <a:spLocks noGrp="1"/>
          </p:cNvSpPr>
          <p:nvPr>
            <p:ph type="title"/>
          </p:nvPr>
        </p:nvSpPr>
        <p:spPr>
          <a:xfrm>
            <a:off x="425525" y="371199"/>
            <a:ext cx="8508825" cy="112394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B135"/>
              </a:buClr>
              <a:buSzPts val="2800"/>
              <a:buFont typeface="Montserrat"/>
              <a:buNone/>
            </a:pPr>
            <a:r>
              <a:rPr lang="uk-UA" sz="2900" b="1" dirty="0">
                <a:solidFill>
                  <a:schemeClr val="accent6">
                    <a:lumMod val="75000"/>
                  </a:schemeClr>
                </a:solidFill>
                <a:latin typeface="Montserrat"/>
                <a:ea typeface="Montserrat"/>
                <a:cs typeface="Montserrat"/>
                <a:sym typeface="Montserrat"/>
              </a:rPr>
              <a:t>До конкурсу не допускаються ГООІ, які:</a:t>
            </a:r>
            <a:endParaRPr sz="2900" dirty="0">
              <a:solidFill>
                <a:schemeClr val="accent6">
                  <a:lumMod val="75000"/>
                </a:schemeClr>
              </a:solidFill>
            </a:endParaRPr>
          </a:p>
        </p:txBody>
      </p:sp>
      <p:pic>
        <p:nvPicPr>
          <p:cNvPr id="162" name="Google Shape;162;p4"/>
          <p:cNvPicPr preferRelativeResize="0"/>
          <p:nvPr/>
        </p:nvPicPr>
        <p:blipFill rotWithShape="1">
          <a:blip r:embed="rId3">
            <a:alphaModFix/>
          </a:blip>
          <a:srcRect/>
          <a:stretch/>
        </p:blipFill>
        <p:spPr>
          <a:xfrm>
            <a:off x="7812726" y="2286762"/>
            <a:ext cx="3891774" cy="3473257"/>
          </a:xfrm>
          <a:prstGeom prst="rect">
            <a:avLst/>
          </a:prstGeom>
          <a:noFill/>
          <a:ln>
            <a:noFill/>
          </a:ln>
        </p:spPr>
      </p:pic>
      <p:pic>
        <p:nvPicPr>
          <p:cNvPr id="163" name="Google Shape;163;p4"/>
          <p:cNvPicPr preferRelativeResize="0"/>
          <p:nvPr/>
        </p:nvPicPr>
        <p:blipFill rotWithShape="1">
          <a:blip r:embed="rId4">
            <a:alphaModFix amt="70000"/>
          </a:blip>
          <a:srcRect/>
          <a:stretch/>
        </p:blipFill>
        <p:spPr>
          <a:xfrm>
            <a:off x="7622068" y="1318783"/>
            <a:ext cx="1887803" cy="1707230"/>
          </a:xfrm>
          <a:prstGeom prst="rect">
            <a:avLst/>
          </a:prstGeom>
          <a:noFill/>
          <a:ln>
            <a:noFill/>
          </a:ln>
        </p:spPr>
      </p:pic>
      <p:sp>
        <p:nvSpPr>
          <p:cNvPr id="164" name="Google Shape;164;p4"/>
          <p:cNvSpPr txBox="1"/>
          <p:nvPr/>
        </p:nvSpPr>
        <p:spPr>
          <a:xfrm>
            <a:off x="248825" y="2849650"/>
            <a:ext cx="7048800" cy="1499400"/>
          </a:xfrm>
          <a:prstGeom prst="rect">
            <a:avLst/>
          </a:prstGeom>
          <a:noFill/>
          <a:ln>
            <a:noFill/>
          </a:ln>
        </p:spPr>
        <p:txBody>
          <a:bodyPr spcFirstLastPara="1" wrap="square" lIns="91425" tIns="45700" rIns="91425" bIns="45700" anchor="ctr" anchorCtr="0">
            <a:noAutofit/>
          </a:bodyPr>
          <a:lstStyle/>
          <a:p>
            <a:pPr marL="457200" lvl="0" indent="-342900" algn="just" rtl="0">
              <a:lnSpc>
                <a:spcPct val="106999"/>
              </a:lnSpc>
              <a:spcBef>
                <a:spcPts val="0"/>
              </a:spcBef>
              <a:spcAft>
                <a:spcPts val="0"/>
              </a:spcAft>
              <a:buClr>
                <a:schemeClr val="dk1"/>
              </a:buClr>
              <a:buSzPts val="1800"/>
              <a:buFont typeface="Wingdings" panose="05000000000000000000" pitchFamily="2" charset="2"/>
              <a:buChar char="q"/>
            </a:pPr>
            <a:r>
              <a:rPr lang="uk-UA" sz="1800" dirty="0">
                <a:solidFill>
                  <a:schemeClr val="dk1"/>
                </a:solidFill>
                <a:latin typeface="Montserrat"/>
                <a:ea typeface="Montserrat"/>
                <a:cs typeface="Montserrat"/>
                <a:sym typeface="Montserrat"/>
              </a:rPr>
              <a:t>інформація, зазначена в конкурсній пропозиції, не відповідає інформації про ГООІ, що міститься у державних </a:t>
            </a:r>
            <a:r>
              <a:rPr lang="uk-UA" sz="1800" dirty="0" smtClean="0">
                <a:solidFill>
                  <a:schemeClr val="dk1"/>
                </a:solidFill>
                <a:latin typeface="Montserrat"/>
                <a:ea typeface="Montserrat"/>
                <a:cs typeface="Montserrat"/>
                <a:sym typeface="Montserrat"/>
              </a:rPr>
              <a:t>реєстрах</a:t>
            </a:r>
            <a:endParaRPr sz="1800" dirty="0">
              <a:solidFill>
                <a:schemeClr val="dk1"/>
              </a:solidFill>
              <a:latin typeface="Montserrat"/>
              <a:ea typeface="Montserrat"/>
              <a:cs typeface="Montserrat"/>
              <a:sym typeface="Montserrat"/>
            </a:endParaRPr>
          </a:p>
          <a:p>
            <a:pPr marL="457200" lvl="0" indent="0" algn="just" rtl="0">
              <a:lnSpc>
                <a:spcPct val="106999"/>
              </a:lnSpc>
              <a:spcBef>
                <a:spcPts val="0"/>
              </a:spcBef>
              <a:spcAft>
                <a:spcPts val="0"/>
              </a:spcAft>
              <a:buNone/>
            </a:pPr>
            <a:endParaRPr sz="1800" dirty="0">
              <a:solidFill>
                <a:schemeClr val="dk1"/>
              </a:solidFill>
              <a:latin typeface="Montserrat"/>
              <a:ea typeface="Montserrat"/>
              <a:cs typeface="Montserrat"/>
              <a:sym typeface="Montserrat"/>
            </a:endParaRPr>
          </a:p>
          <a:p>
            <a:pPr marL="457200" lvl="0" indent="-342900" algn="just" rtl="0">
              <a:lnSpc>
                <a:spcPct val="106999"/>
              </a:lnSpc>
              <a:spcBef>
                <a:spcPts val="0"/>
              </a:spcBef>
              <a:spcAft>
                <a:spcPts val="0"/>
              </a:spcAft>
              <a:buClr>
                <a:schemeClr val="dk1"/>
              </a:buClr>
              <a:buSzPts val="1800"/>
              <a:buFont typeface="Wingdings" panose="05000000000000000000" pitchFamily="2" charset="2"/>
              <a:buChar char="q"/>
            </a:pPr>
            <a:r>
              <a:rPr lang="uk-UA" sz="1800" dirty="0">
                <a:solidFill>
                  <a:schemeClr val="dk1"/>
                </a:solidFill>
                <a:latin typeface="Montserrat"/>
                <a:ea typeface="Montserrat"/>
                <a:cs typeface="Montserrat"/>
                <a:sym typeface="Montserrat"/>
              </a:rPr>
              <a:t>ГО зареєстроване в установленому порядку пізніше ніж за один рік до оголошення </a:t>
            </a:r>
            <a:r>
              <a:rPr lang="uk-UA" sz="1800" dirty="0" smtClean="0">
                <a:solidFill>
                  <a:schemeClr val="dk1"/>
                </a:solidFill>
                <a:latin typeface="Montserrat"/>
                <a:ea typeface="Montserrat"/>
                <a:cs typeface="Montserrat"/>
                <a:sym typeface="Montserrat"/>
              </a:rPr>
              <a:t>конкурсу</a:t>
            </a:r>
            <a:endParaRPr sz="1800" dirty="0">
              <a:solidFill>
                <a:schemeClr val="dk1"/>
              </a:solidFill>
              <a:latin typeface="Montserrat"/>
              <a:ea typeface="Montserrat"/>
              <a:cs typeface="Montserrat"/>
              <a:sym typeface="Montserrat"/>
            </a:endParaRPr>
          </a:p>
          <a:p>
            <a:pPr marL="742950" lvl="0" indent="-285750" algn="just" rtl="0">
              <a:lnSpc>
                <a:spcPct val="106999"/>
              </a:lnSpc>
              <a:spcBef>
                <a:spcPts val="0"/>
              </a:spcBef>
              <a:spcAft>
                <a:spcPts val="0"/>
              </a:spcAft>
              <a:buFont typeface="Wingdings" panose="05000000000000000000" pitchFamily="2" charset="2"/>
              <a:buChar char="q"/>
            </a:pPr>
            <a:endParaRPr sz="1800" dirty="0">
              <a:solidFill>
                <a:schemeClr val="dk1"/>
              </a:solidFill>
              <a:latin typeface="Montserrat"/>
              <a:ea typeface="Montserrat"/>
              <a:cs typeface="Montserrat"/>
              <a:sym typeface="Montserrat"/>
            </a:endParaRPr>
          </a:p>
          <a:p>
            <a:pPr marL="457200" lvl="0" indent="-342900" algn="just" rtl="0">
              <a:lnSpc>
                <a:spcPct val="106999"/>
              </a:lnSpc>
              <a:spcBef>
                <a:spcPts val="0"/>
              </a:spcBef>
              <a:spcAft>
                <a:spcPts val="0"/>
              </a:spcAft>
              <a:buClr>
                <a:schemeClr val="dk1"/>
              </a:buClr>
              <a:buSzPts val="1800"/>
              <a:buFont typeface="Wingdings" panose="05000000000000000000" pitchFamily="2" charset="2"/>
              <a:buChar char="q"/>
            </a:pPr>
            <a:r>
              <a:rPr lang="uk-UA" sz="1800" dirty="0">
                <a:solidFill>
                  <a:schemeClr val="dk1"/>
                </a:solidFill>
                <a:latin typeface="Montserrat"/>
                <a:ea typeface="Montserrat"/>
                <a:cs typeface="Montserrat"/>
                <a:sym typeface="Montserrat"/>
              </a:rPr>
              <a:t>ГО відмовилося від участі в </a:t>
            </a:r>
            <a:r>
              <a:rPr lang="uk-UA" sz="1800" dirty="0" smtClean="0">
                <a:solidFill>
                  <a:schemeClr val="dk1"/>
                </a:solidFill>
                <a:latin typeface="Montserrat"/>
                <a:ea typeface="Montserrat"/>
                <a:cs typeface="Montserrat"/>
                <a:sym typeface="Montserrat"/>
              </a:rPr>
              <a:t>конкурсі</a:t>
            </a:r>
            <a:endParaRPr sz="1800" dirty="0">
              <a:solidFill>
                <a:schemeClr val="dk1"/>
              </a:solidFill>
              <a:latin typeface="Montserrat"/>
              <a:ea typeface="Montserrat"/>
              <a:cs typeface="Montserrat"/>
              <a:sym typeface="Montserrat"/>
            </a:endParaRPr>
          </a:p>
        </p:txBody>
      </p:sp>
      <p:pic>
        <p:nvPicPr>
          <p:cNvPr id="165" name="Google Shape;165;p4"/>
          <p:cNvPicPr preferRelativeResize="0"/>
          <p:nvPr/>
        </p:nvPicPr>
        <p:blipFill rotWithShape="1">
          <a:blip r:embed="rId5">
            <a:alphaModFix/>
          </a:blip>
          <a:srcRect/>
          <a:stretch/>
        </p:blipFill>
        <p:spPr>
          <a:xfrm flipH="1">
            <a:off x="10092840" y="506320"/>
            <a:ext cx="1611660" cy="1177751"/>
          </a:xfrm>
          <a:prstGeom prst="rect">
            <a:avLst/>
          </a:prstGeom>
          <a:noFill/>
          <a:ln>
            <a:noFill/>
          </a:ln>
        </p:spPr>
      </p:pic>
      <p:pic>
        <p:nvPicPr>
          <p:cNvPr id="166" name="Google Shape;166;p4"/>
          <p:cNvPicPr preferRelativeResize="0"/>
          <p:nvPr/>
        </p:nvPicPr>
        <p:blipFill rotWithShape="1">
          <a:blip r:embed="rId6">
            <a:alphaModFix/>
          </a:blip>
          <a:srcRect/>
          <a:stretch/>
        </p:blipFill>
        <p:spPr>
          <a:xfrm>
            <a:off x="9891791" y="4600040"/>
            <a:ext cx="2003367" cy="935999"/>
          </a:xfrm>
          <a:prstGeom prst="rect">
            <a:avLst/>
          </a:prstGeom>
          <a:noFill/>
          <a:ln>
            <a:noFill/>
          </a:ln>
        </p:spPr>
      </p:pic>
      <p:pic>
        <p:nvPicPr>
          <p:cNvPr id="167" name="Google Shape;167;p4"/>
          <p:cNvPicPr preferRelativeResize="0"/>
          <p:nvPr/>
        </p:nvPicPr>
        <p:blipFill>
          <a:blip r:embed="rId7">
            <a:alphaModFix/>
          </a:blip>
          <a:stretch>
            <a:fillRect/>
          </a:stretch>
        </p:blipFill>
        <p:spPr>
          <a:xfrm>
            <a:off x="425525" y="5788725"/>
            <a:ext cx="11582400" cy="752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30d12b7779_0_139"/>
          <p:cNvSpPr txBox="1">
            <a:spLocks noGrp="1"/>
          </p:cNvSpPr>
          <p:nvPr>
            <p:ph type="title"/>
          </p:nvPr>
        </p:nvSpPr>
        <p:spPr>
          <a:xfrm>
            <a:off x="425525" y="371200"/>
            <a:ext cx="8508825" cy="65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B135"/>
              </a:buClr>
              <a:buSzPts val="2800"/>
              <a:buFont typeface="Montserrat"/>
              <a:buNone/>
            </a:pPr>
            <a:r>
              <a:rPr lang="uk-UA" sz="2800" b="1" dirty="0">
                <a:solidFill>
                  <a:schemeClr val="accent6">
                    <a:lumMod val="75000"/>
                  </a:schemeClr>
                </a:solidFill>
                <a:latin typeface="Montserrat"/>
                <a:ea typeface="Montserrat"/>
                <a:cs typeface="Montserrat"/>
                <a:sym typeface="Montserrat"/>
              </a:rPr>
              <a:t>До конкурсу не допускаються ГООІ, які:</a:t>
            </a:r>
            <a:endParaRPr sz="2800" dirty="0">
              <a:solidFill>
                <a:schemeClr val="accent6">
                  <a:lumMod val="75000"/>
                </a:schemeClr>
              </a:solidFill>
            </a:endParaRPr>
          </a:p>
        </p:txBody>
      </p:sp>
      <p:pic>
        <p:nvPicPr>
          <p:cNvPr id="173" name="Google Shape;173;g230d12b7779_0_139"/>
          <p:cNvPicPr preferRelativeResize="0"/>
          <p:nvPr/>
        </p:nvPicPr>
        <p:blipFill rotWithShape="1">
          <a:blip r:embed="rId3">
            <a:alphaModFix/>
          </a:blip>
          <a:srcRect/>
          <a:stretch/>
        </p:blipFill>
        <p:spPr>
          <a:xfrm>
            <a:off x="7812726" y="2286762"/>
            <a:ext cx="3891774" cy="3473257"/>
          </a:xfrm>
          <a:prstGeom prst="rect">
            <a:avLst/>
          </a:prstGeom>
          <a:noFill/>
          <a:ln>
            <a:noFill/>
          </a:ln>
        </p:spPr>
      </p:pic>
      <p:pic>
        <p:nvPicPr>
          <p:cNvPr id="174" name="Google Shape;174;g230d12b7779_0_139"/>
          <p:cNvPicPr preferRelativeResize="0"/>
          <p:nvPr/>
        </p:nvPicPr>
        <p:blipFill rotWithShape="1">
          <a:blip r:embed="rId4">
            <a:alphaModFix amt="70000"/>
          </a:blip>
          <a:srcRect/>
          <a:stretch/>
        </p:blipFill>
        <p:spPr>
          <a:xfrm>
            <a:off x="7512213" y="1278487"/>
            <a:ext cx="1887803" cy="1707230"/>
          </a:xfrm>
          <a:prstGeom prst="rect">
            <a:avLst/>
          </a:prstGeom>
          <a:noFill/>
          <a:ln>
            <a:noFill/>
          </a:ln>
        </p:spPr>
      </p:pic>
      <p:sp>
        <p:nvSpPr>
          <p:cNvPr id="175" name="Google Shape;175;g230d12b7779_0_139"/>
          <p:cNvSpPr txBox="1"/>
          <p:nvPr/>
        </p:nvSpPr>
        <p:spPr>
          <a:xfrm>
            <a:off x="248825" y="2849650"/>
            <a:ext cx="7048800" cy="1499400"/>
          </a:xfrm>
          <a:prstGeom prst="rect">
            <a:avLst/>
          </a:prstGeom>
          <a:noFill/>
          <a:ln>
            <a:noFill/>
          </a:ln>
        </p:spPr>
        <p:txBody>
          <a:bodyPr spcFirstLastPara="1" wrap="square" lIns="91425" tIns="45700" rIns="91425" bIns="45700" anchor="ctr" anchorCtr="0">
            <a:noAutofit/>
          </a:bodyPr>
          <a:lstStyle/>
          <a:p>
            <a:pPr marL="457200" lvl="0" indent="-342900" algn="just" rtl="0">
              <a:lnSpc>
                <a:spcPct val="106999"/>
              </a:lnSpc>
              <a:spcBef>
                <a:spcPts val="0"/>
              </a:spcBef>
              <a:spcAft>
                <a:spcPts val="0"/>
              </a:spcAft>
              <a:buClr>
                <a:schemeClr val="dk1"/>
              </a:buClr>
              <a:buSzPts val="1800"/>
              <a:buFont typeface="Wingdings" panose="05000000000000000000" pitchFamily="2" charset="2"/>
              <a:buChar char="q"/>
            </a:pPr>
            <a:r>
              <a:rPr lang="uk-UA" sz="1800" dirty="0">
                <a:solidFill>
                  <a:schemeClr val="dk1"/>
                </a:solidFill>
                <a:latin typeface="Montserrat"/>
                <a:ea typeface="Montserrat"/>
                <a:cs typeface="Montserrat"/>
                <a:sym typeface="Montserrat"/>
              </a:rPr>
              <a:t>ГО перебуває у стадії </a:t>
            </a:r>
            <a:r>
              <a:rPr lang="uk-UA" sz="1800" dirty="0" smtClean="0">
                <a:solidFill>
                  <a:schemeClr val="dk1"/>
                </a:solidFill>
                <a:latin typeface="Montserrat"/>
                <a:ea typeface="Montserrat"/>
                <a:cs typeface="Montserrat"/>
                <a:sym typeface="Montserrat"/>
              </a:rPr>
              <a:t>припинення</a:t>
            </a:r>
            <a:endParaRPr sz="1800" dirty="0">
              <a:solidFill>
                <a:schemeClr val="dk1"/>
              </a:solidFill>
              <a:latin typeface="Montserrat"/>
              <a:ea typeface="Montserrat"/>
              <a:cs typeface="Montserrat"/>
              <a:sym typeface="Montserrat"/>
            </a:endParaRPr>
          </a:p>
          <a:p>
            <a:pPr marL="0" lvl="0" indent="0" algn="just" rtl="0">
              <a:lnSpc>
                <a:spcPct val="106999"/>
              </a:lnSpc>
              <a:spcBef>
                <a:spcPts val="0"/>
              </a:spcBef>
              <a:spcAft>
                <a:spcPts val="0"/>
              </a:spcAft>
              <a:buNone/>
            </a:pPr>
            <a:endParaRPr sz="1800" dirty="0">
              <a:solidFill>
                <a:schemeClr val="dk1"/>
              </a:solidFill>
              <a:latin typeface="Montserrat"/>
              <a:ea typeface="Montserrat"/>
              <a:cs typeface="Montserrat"/>
              <a:sym typeface="Montserrat"/>
            </a:endParaRPr>
          </a:p>
          <a:p>
            <a:pPr marL="457200" lvl="0" indent="-342900" algn="just" rtl="0">
              <a:lnSpc>
                <a:spcPct val="106999"/>
              </a:lnSpc>
              <a:spcBef>
                <a:spcPts val="0"/>
              </a:spcBef>
              <a:spcAft>
                <a:spcPts val="0"/>
              </a:spcAft>
              <a:buClr>
                <a:schemeClr val="dk1"/>
              </a:buClr>
              <a:buSzPts val="1800"/>
              <a:buFont typeface="Wingdings" panose="05000000000000000000" pitchFamily="2" charset="2"/>
              <a:buChar char="q"/>
            </a:pPr>
            <a:r>
              <a:rPr lang="uk-UA" sz="1800" dirty="0">
                <a:solidFill>
                  <a:schemeClr val="dk1"/>
                </a:solidFill>
                <a:latin typeface="Montserrat"/>
                <a:ea typeface="Montserrat"/>
                <a:cs typeface="Montserrat"/>
                <a:sym typeface="Montserrat"/>
              </a:rPr>
              <a:t>конкурсну пропозицію подано після закінчення встановленого організатором строку та/або не в повному </a:t>
            </a:r>
            <a:r>
              <a:rPr lang="uk-UA" sz="1800" dirty="0" smtClean="0">
                <a:solidFill>
                  <a:schemeClr val="dk1"/>
                </a:solidFill>
                <a:latin typeface="Montserrat"/>
                <a:ea typeface="Montserrat"/>
                <a:cs typeface="Montserrat"/>
                <a:sym typeface="Montserrat"/>
              </a:rPr>
              <a:t>обсязі</a:t>
            </a:r>
            <a:endParaRPr sz="1800" dirty="0">
              <a:solidFill>
                <a:schemeClr val="dk1"/>
              </a:solidFill>
              <a:latin typeface="Montserrat"/>
              <a:ea typeface="Montserrat"/>
              <a:cs typeface="Montserrat"/>
              <a:sym typeface="Montserrat"/>
            </a:endParaRPr>
          </a:p>
          <a:p>
            <a:pPr marL="285750" lvl="0" indent="-285750" algn="just" rtl="0">
              <a:lnSpc>
                <a:spcPct val="106999"/>
              </a:lnSpc>
              <a:spcBef>
                <a:spcPts val="0"/>
              </a:spcBef>
              <a:spcAft>
                <a:spcPts val="0"/>
              </a:spcAft>
              <a:buFont typeface="Wingdings" panose="05000000000000000000" pitchFamily="2" charset="2"/>
              <a:buChar char="q"/>
            </a:pPr>
            <a:endParaRPr sz="1800" dirty="0">
              <a:solidFill>
                <a:schemeClr val="dk1"/>
              </a:solidFill>
              <a:latin typeface="Montserrat"/>
              <a:ea typeface="Montserrat"/>
              <a:cs typeface="Montserrat"/>
              <a:sym typeface="Montserrat"/>
            </a:endParaRPr>
          </a:p>
          <a:p>
            <a:pPr marL="457200" lvl="0" indent="-342900" algn="just" rtl="0">
              <a:lnSpc>
                <a:spcPct val="106999"/>
              </a:lnSpc>
              <a:spcBef>
                <a:spcPts val="0"/>
              </a:spcBef>
              <a:spcAft>
                <a:spcPts val="0"/>
              </a:spcAft>
              <a:buClr>
                <a:schemeClr val="dk1"/>
              </a:buClr>
              <a:buSzPts val="1800"/>
              <a:buFont typeface="Wingdings" panose="05000000000000000000" pitchFamily="2" charset="2"/>
              <a:buChar char="q"/>
            </a:pPr>
            <a:r>
              <a:rPr lang="uk-UA" sz="1800" dirty="0">
                <a:solidFill>
                  <a:schemeClr val="dk1"/>
                </a:solidFill>
                <a:latin typeface="Montserrat"/>
                <a:ea typeface="Montserrat"/>
                <a:cs typeface="Montserrat"/>
                <a:sym typeface="Montserrat"/>
              </a:rPr>
              <a:t>установлено факт порушення ГО вимог бюджетного законодавства протягом двох попередніх бюджетних періодів із застосуванням заходу впливу за таке порушення (крім попередження</a:t>
            </a:r>
            <a:r>
              <a:rPr lang="uk-UA" sz="1800" dirty="0" smtClean="0">
                <a:solidFill>
                  <a:schemeClr val="dk1"/>
                </a:solidFill>
                <a:latin typeface="Montserrat"/>
                <a:ea typeface="Montserrat"/>
                <a:cs typeface="Montserrat"/>
                <a:sym typeface="Montserrat"/>
              </a:rPr>
              <a:t>)</a:t>
            </a:r>
            <a:endParaRPr sz="1800" dirty="0">
              <a:solidFill>
                <a:schemeClr val="dk1"/>
              </a:solidFill>
              <a:latin typeface="Montserrat"/>
              <a:ea typeface="Montserrat"/>
              <a:cs typeface="Montserrat"/>
              <a:sym typeface="Montserrat"/>
            </a:endParaRPr>
          </a:p>
          <a:p>
            <a:pPr marL="285750" lvl="0" indent="-285750" algn="just" rtl="0">
              <a:lnSpc>
                <a:spcPct val="106999"/>
              </a:lnSpc>
              <a:spcBef>
                <a:spcPts val="0"/>
              </a:spcBef>
              <a:spcAft>
                <a:spcPts val="0"/>
              </a:spcAft>
              <a:buFont typeface="Wingdings" panose="05000000000000000000" pitchFamily="2" charset="2"/>
              <a:buChar char="q"/>
            </a:pPr>
            <a:endParaRPr sz="1800" dirty="0">
              <a:solidFill>
                <a:schemeClr val="dk1"/>
              </a:solidFill>
              <a:latin typeface="Montserrat"/>
              <a:ea typeface="Montserrat"/>
              <a:cs typeface="Montserrat"/>
              <a:sym typeface="Montserrat"/>
            </a:endParaRPr>
          </a:p>
          <a:p>
            <a:pPr marL="457200" lvl="0" indent="-342900" algn="just" rtl="0">
              <a:lnSpc>
                <a:spcPct val="106999"/>
              </a:lnSpc>
              <a:spcBef>
                <a:spcPts val="0"/>
              </a:spcBef>
              <a:spcAft>
                <a:spcPts val="0"/>
              </a:spcAft>
              <a:buClr>
                <a:schemeClr val="dk1"/>
              </a:buClr>
              <a:buSzPts val="1800"/>
              <a:buFont typeface="Wingdings" panose="05000000000000000000" pitchFamily="2" charset="2"/>
              <a:buChar char="q"/>
            </a:pPr>
            <a:r>
              <a:rPr lang="uk-UA" sz="1800" dirty="0">
                <a:solidFill>
                  <a:schemeClr val="dk1"/>
                </a:solidFill>
                <a:latin typeface="Montserrat"/>
                <a:ea typeface="Montserrat"/>
                <a:cs typeface="Montserrat"/>
                <a:sym typeface="Montserrat"/>
              </a:rPr>
              <a:t>конкурсна пропозиція не відповідає загальнодержавному рівню виконання (реалізації) </a:t>
            </a:r>
            <a:r>
              <a:rPr lang="uk-UA" sz="1800" dirty="0" smtClean="0">
                <a:solidFill>
                  <a:schemeClr val="dk1"/>
                </a:solidFill>
                <a:latin typeface="Montserrat"/>
                <a:ea typeface="Montserrat"/>
                <a:cs typeface="Montserrat"/>
                <a:sym typeface="Montserrat"/>
              </a:rPr>
              <a:t>проекту</a:t>
            </a:r>
            <a:endParaRPr sz="1800" dirty="0">
              <a:solidFill>
                <a:schemeClr val="dk1"/>
              </a:solidFill>
              <a:latin typeface="Montserrat"/>
              <a:ea typeface="Montserrat"/>
              <a:cs typeface="Montserrat"/>
              <a:sym typeface="Montserrat"/>
            </a:endParaRPr>
          </a:p>
        </p:txBody>
      </p:sp>
      <p:pic>
        <p:nvPicPr>
          <p:cNvPr id="176" name="Google Shape;176;g230d12b7779_0_139"/>
          <p:cNvPicPr preferRelativeResize="0"/>
          <p:nvPr/>
        </p:nvPicPr>
        <p:blipFill rotWithShape="1">
          <a:blip r:embed="rId5">
            <a:alphaModFix/>
          </a:blip>
          <a:srcRect/>
          <a:stretch/>
        </p:blipFill>
        <p:spPr>
          <a:xfrm flipH="1">
            <a:off x="10092840" y="506320"/>
            <a:ext cx="1611660" cy="1177751"/>
          </a:xfrm>
          <a:prstGeom prst="rect">
            <a:avLst/>
          </a:prstGeom>
          <a:noFill/>
          <a:ln>
            <a:noFill/>
          </a:ln>
        </p:spPr>
      </p:pic>
      <p:pic>
        <p:nvPicPr>
          <p:cNvPr id="177" name="Google Shape;177;g230d12b7779_0_139"/>
          <p:cNvPicPr preferRelativeResize="0"/>
          <p:nvPr/>
        </p:nvPicPr>
        <p:blipFill rotWithShape="1">
          <a:blip r:embed="rId6">
            <a:alphaModFix/>
          </a:blip>
          <a:srcRect/>
          <a:stretch/>
        </p:blipFill>
        <p:spPr>
          <a:xfrm>
            <a:off x="9891791" y="4600040"/>
            <a:ext cx="2003368" cy="935998"/>
          </a:xfrm>
          <a:prstGeom prst="rect">
            <a:avLst/>
          </a:prstGeom>
          <a:noFill/>
          <a:ln>
            <a:noFill/>
          </a:ln>
        </p:spPr>
      </p:pic>
      <p:pic>
        <p:nvPicPr>
          <p:cNvPr id="178" name="Google Shape;178;g230d12b7779_0_139"/>
          <p:cNvPicPr preferRelativeResize="0"/>
          <p:nvPr/>
        </p:nvPicPr>
        <p:blipFill>
          <a:blip r:embed="rId7">
            <a:alphaModFix/>
          </a:blip>
          <a:stretch>
            <a:fillRect/>
          </a:stretch>
        </p:blipFill>
        <p:spPr>
          <a:xfrm>
            <a:off x="425525" y="5788725"/>
            <a:ext cx="11582400" cy="752475"/>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816</Words>
  <Application>Microsoft Office PowerPoint</Application>
  <PresentationFormat>Широкий екран</PresentationFormat>
  <Paragraphs>105</Paragraphs>
  <Slides>14</Slides>
  <Notes>14</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14</vt:i4>
      </vt:variant>
    </vt:vector>
  </HeadingPairs>
  <TitlesOfParts>
    <vt:vector size="21" baseType="lpstr">
      <vt:lpstr>Montserrat SemiBold</vt:lpstr>
      <vt:lpstr>Arial</vt:lpstr>
      <vt:lpstr>Wingdings</vt:lpstr>
      <vt:lpstr>Montserrat</vt:lpstr>
      <vt:lpstr>Courier New</vt:lpstr>
      <vt:lpstr>Calibri</vt:lpstr>
      <vt:lpstr>Тема Office</vt:lpstr>
      <vt:lpstr>Фінансова підтримка громадських об’єднань для надання соціальних послуг особам з інвалідністю</vt:lpstr>
      <vt:lpstr>Документи Фонду для організації та проведення конкурсу  (постанови КМУ №1049 та №70)</vt:lpstr>
      <vt:lpstr>Документи Фонду для організації та проведення конкурсу  </vt:lpstr>
      <vt:lpstr>Документи Фонду для організації та проведення конкурсу</vt:lpstr>
      <vt:lpstr>На що потрібно звернути увагу в Оголошенні:</vt:lpstr>
      <vt:lpstr>На що потрібно звернути увагу в Оголошенні:</vt:lpstr>
      <vt:lpstr>На що потрібно звернути увагу в Оголошенні:</vt:lpstr>
      <vt:lpstr>До конкурсу не допускаються ГООІ, які:</vt:lpstr>
      <vt:lpstr>До конкурсу не допускаються ГООІ, які:</vt:lpstr>
      <vt:lpstr>Недопущення конкурсної пропозиції у разі:  </vt:lpstr>
      <vt:lpstr>ГООІ подають для участі в конкурсі:</vt:lpstr>
      <vt:lpstr>Прийом конкурсних пропозицій:</vt:lpstr>
      <vt:lpstr>Консультації з питань конкурсу:</vt:lpstr>
      <vt:lpstr>Інформація про Конкурс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Фінансова підтримка громадських об’єднань для надання соціальних послуг особам з інвалідністю</dc:title>
  <dc:creator>Microsoft Office User</dc:creator>
  <cp:lastModifiedBy>Роденко Ольга Вікторівна</cp:lastModifiedBy>
  <cp:revision>21</cp:revision>
  <dcterms:created xsi:type="dcterms:W3CDTF">2020-09-04T12:14:26Z</dcterms:created>
  <dcterms:modified xsi:type="dcterms:W3CDTF">2023-04-28T12:57:36Z</dcterms:modified>
</cp:coreProperties>
</file>